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54" r:id="rId3"/>
    <p:sldId id="381" r:id="rId4"/>
    <p:sldId id="382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711" r:id="rId15"/>
    <p:sldId id="712" r:id="rId16"/>
    <p:sldId id="257" r:id="rId17"/>
    <p:sldId id="488" r:id="rId18"/>
    <p:sldId id="489" r:id="rId19"/>
    <p:sldId id="383" r:id="rId20"/>
    <p:sldId id="637" r:id="rId21"/>
    <p:sldId id="638" r:id="rId22"/>
    <p:sldId id="384" r:id="rId23"/>
    <p:sldId id="639" r:id="rId24"/>
    <p:sldId id="640" r:id="rId25"/>
    <p:sldId id="641" r:id="rId26"/>
    <p:sldId id="642" r:id="rId27"/>
    <p:sldId id="643" r:id="rId28"/>
    <p:sldId id="644" r:id="rId29"/>
    <p:sldId id="645" r:id="rId30"/>
    <p:sldId id="646" r:id="rId31"/>
    <p:sldId id="647" r:id="rId32"/>
    <p:sldId id="651" r:id="rId33"/>
    <p:sldId id="653" r:id="rId34"/>
    <p:sldId id="652" r:id="rId35"/>
    <p:sldId id="648" r:id="rId36"/>
    <p:sldId id="654" r:id="rId37"/>
    <p:sldId id="649" r:id="rId38"/>
    <p:sldId id="650" r:id="rId39"/>
    <p:sldId id="655" r:id="rId40"/>
    <p:sldId id="656" r:id="rId41"/>
    <p:sldId id="713" r:id="rId42"/>
    <p:sldId id="714" r:id="rId43"/>
    <p:sldId id="715" r:id="rId44"/>
    <p:sldId id="716" r:id="rId45"/>
    <p:sldId id="717" r:id="rId46"/>
    <p:sldId id="718" r:id="rId47"/>
    <p:sldId id="719" r:id="rId48"/>
    <p:sldId id="780" r:id="rId49"/>
    <p:sldId id="720" r:id="rId50"/>
    <p:sldId id="321" r:id="rId51"/>
    <p:sldId id="323" r:id="rId52"/>
    <p:sldId id="324" r:id="rId53"/>
    <p:sldId id="781" r:id="rId54"/>
    <p:sldId id="786" r:id="rId55"/>
    <p:sldId id="782" r:id="rId56"/>
    <p:sldId id="783" r:id="rId57"/>
    <p:sldId id="787" r:id="rId58"/>
    <p:sldId id="755" r:id="rId59"/>
    <p:sldId id="766" r:id="rId60"/>
    <p:sldId id="757" r:id="rId61"/>
    <p:sldId id="776" r:id="rId62"/>
    <p:sldId id="777" r:id="rId63"/>
    <p:sldId id="767" r:id="rId64"/>
    <p:sldId id="768" r:id="rId65"/>
    <p:sldId id="778" r:id="rId66"/>
    <p:sldId id="779" r:id="rId67"/>
    <p:sldId id="769" r:id="rId68"/>
    <p:sldId id="770" r:id="rId69"/>
    <p:sldId id="771" r:id="rId70"/>
    <p:sldId id="772" r:id="rId7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Rodriguez" userId="224dceb45ca221b5" providerId="LiveId" clId="{6A40517F-708A-47F0-807F-2C04B130BF69}"/>
    <pc:docChg chg="custSel addSld delSld modSld">
      <pc:chgData name="Luis Rodriguez" userId="224dceb45ca221b5" providerId="LiveId" clId="{6A40517F-708A-47F0-807F-2C04B130BF69}" dt="2026-01-28T16:32:41.997" v="190" actId="5793"/>
      <pc:docMkLst>
        <pc:docMk/>
      </pc:docMkLst>
      <pc:sldChg chg="add">
        <pc:chgData name="Luis Rodriguez" userId="224dceb45ca221b5" providerId="LiveId" clId="{6A40517F-708A-47F0-807F-2C04B130BF69}" dt="2026-01-26T23:13:14.452" v="3"/>
        <pc:sldMkLst>
          <pc:docMk/>
          <pc:sldMk cId="1643570696" sldId="321"/>
        </pc:sldMkLst>
      </pc:sldChg>
      <pc:sldChg chg="add">
        <pc:chgData name="Luis Rodriguez" userId="224dceb45ca221b5" providerId="LiveId" clId="{6A40517F-708A-47F0-807F-2C04B130BF69}" dt="2026-01-26T23:13:14.452" v="3"/>
        <pc:sldMkLst>
          <pc:docMk/>
          <pc:sldMk cId="2969735496" sldId="323"/>
        </pc:sldMkLst>
      </pc:sldChg>
      <pc:sldChg chg="add">
        <pc:chgData name="Luis Rodriguez" userId="224dceb45ca221b5" providerId="LiveId" clId="{6A40517F-708A-47F0-807F-2C04B130BF69}" dt="2026-01-26T23:13:14.452" v="3"/>
        <pc:sldMkLst>
          <pc:docMk/>
          <pc:sldMk cId="3209339045" sldId="324"/>
        </pc:sldMkLst>
      </pc:sldChg>
      <pc:sldChg chg="modSp mod">
        <pc:chgData name="Luis Rodriguez" userId="224dceb45ca221b5" providerId="LiveId" clId="{6A40517F-708A-47F0-807F-2C04B130BF69}" dt="2026-01-26T23:13:32.286" v="7" actId="20577"/>
        <pc:sldMkLst>
          <pc:docMk/>
          <pc:sldMk cId="700372738" sldId="720"/>
        </pc:sldMkLst>
        <pc:spChg chg="mod">
          <ac:chgData name="Luis Rodriguez" userId="224dceb45ca221b5" providerId="LiveId" clId="{6A40517F-708A-47F0-807F-2C04B130BF69}" dt="2026-01-26T23:13:32.286" v="7" actId="20577"/>
          <ac:spMkLst>
            <pc:docMk/>
            <pc:sldMk cId="700372738" sldId="720"/>
            <ac:spMk id="2" creationId="{E04BD084-83D9-01FD-261B-E922F56C75CA}"/>
          </ac:spMkLst>
        </pc:spChg>
      </pc:sldChg>
      <pc:sldChg chg="modSp mod">
        <pc:chgData name="Luis Rodriguez" userId="224dceb45ca221b5" providerId="LiveId" clId="{6A40517F-708A-47F0-807F-2C04B130BF69}" dt="2026-01-28T16:32:41.997" v="190" actId="5793"/>
        <pc:sldMkLst>
          <pc:docMk/>
          <pc:sldMk cId="3552227453" sldId="754"/>
        </pc:sldMkLst>
        <pc:spChg chg="mod">
          <ac:chgData name="Luis Rodriguez" userId="224dceb45ca221b5" providerId="LiveId" clId="{6A40517F-708A-47F0-807F-2C04B130BF69}" dt="2026-01-28T16:32:41.997" v="190" actId="5793"/>
          <ac:spMkLst>
            <pc:docMk/>
            <pc:sldMk cId="3552227453" sldId="754"/>
            <ac:spMk id="3" creationId="{20D37515-7136-1C5D-039B-DD46AB424179}"/>
          </ac:spMkLst>
        </pc:spChg>
      </pc:sldChg>
      <pc:sldChg chg="modSp add mod">
        <pc:chgData name="Luis Rodriguez" userId="224dceb45ca221b5" providerId="LiveId" clId="{6A40517F-708A-47F0-807F-2C04B130BF69}" dt="2026-01-26T23:13:26.396" v="5" actId="20577"/>
        <pc:sldMkLst>
          <pc:docMk/>
          <pc:sldMk cId="456173341" sldId="780"/>
        </pc:sldMkLst>
        <pc:spChg chg="mod">
          <ac:chgData name="Luis Rodriguez" userId="224dceb45ca221b5" providerId="LiveId" clId="{6A40517F-708A-47F0-807F-2C04B130BF69}" dt="2026-01-26T23:13:26.396" v="5" actId="20577"/>
          <ac:spMkLst>
            <pc:docMk/>
            <pc:sldMk cId="456173341" sldId="780"/>
            <ac:spMk id="2" creationId="{487EAD4E-F8FA-958E-CF0D-F030454C4ECF}"/>
          </ac:spMkLst>
        </pc:spChg>
      </pc:sldChg>
      <pc:sldChg chg="modSp new mod">
        <pc:chgData name="Luis Rodriguez" userId="224dceb45ca221b5" providerId="LiveId" clId="{6A40517F-708A-47F0-807F-2C04B130BF69}" dt="2026-01-26T23:18:30.456" v="52" actId="6549"/>
        <pc:sldMkLst>
          <pc:docMk/>
          <pc:sldMk cId="2065908490" sldId="781"/>
        </pc:sldMkLst>
        <pc:spChg chg="mod">
          <ac:chgData name="Luis Rodriguez" userId="224dceb45ca221b5" providerId="LiveId" clId="{6A40517F-708A-47F0-807F-2C04B130BF69}" dt="2026-01-26T23:17:12.509" v="19" actId="27636"/>
          <ac:spMkLst>
            <pc:docMk/>
            <pc:sldMk cId="2065908490" sldId="781"/>
            <ac:spMk id="2" creationId="{0145C5C8-44C0-370A-7D0C-651DF6DD3454}"/>
          </ac:spMkLst>
        </pc:spChg>
        <pc:spChg chg="mod">
          <ac:chgData name="Luis Rodriguez" userId="224dceb45ca221b5" providerId="LiveId" clId="{6A40517F-708A-47F0-807F-2C04B130BF69}" dt="2026-01-26T23:18:30.456" v="52" actId="6549"/>
          <ac:spMkLst>
            <pc:docMk/>
            <pc:sldMk cId="2065908490" sldId="781"/>
            <ac:spMk id="3" creationId="{DF92396E-CBC7-C6CA-423A-D9E97958AA01}"/>
          </ac:spMkLst>
        </pc:spChg>
      </pc:sldChg>
      <pc:sldChg chg="addSp delSp modSp add mod">
        <pc:chgData name="Luis Rodriguez" userId="224dceb45ca221b5" providerId="LiveId" clId="{6A40517F-708A-47F0-807F-2C04B130BF69}" dt="2026-01-26T23:22:19.285" v="116" actId="1076"/>
        <pc:sldMkLst>
          <pc:docMk/>
          <pc:sldMk cId="281908127" sldId="782"/>
        </pc:sldMkLst>
        <pc:spChg chg="mod">
          <ac:chgData name="Luis Rodriguez" userId="224dceb45ca221b5" providerId="LiveId" clId="{6A40517F-708A-47F0-807F-2C04B130BF69}" dt="2026-01-26T23:21:32.814" v="90" actId="14100"/>
          <ac:spMkLst>
            <pc:docMk/>
            <pc:sldMk cId="281908127" sldId="782"/>
            <ac:spMk id="2" creationId="{1028CCC9-2D84-836D-AE3D-44E387374CAF}"/>
          </ac:spMkLst>
        </pc:spChg>
        <pc:spChg chg="add mod">
          <ac:chgData name="Luis Rodriguez" userId="224dceb45ca221b5" providerId="LiveId" clId="{6A40517F-708A-47F0-807F-2C04B130BF69}" dt="2026-01-26T23:22:19.285" v="116" actId="1076"/>
          <ac:spMkLst>
            <pc:docMk/>
            <pc:sldMk cId="281908127" sldId="782"/>
            <ac:spMk id="4" creationId="{F299EB37-2D9F-8838-BF9B-154F8D5189C3}"/>
          </ac:spMkLst>
        </pc:spChg>
      </pc:sldChg>
      <pc:sldChg chg="addSp delSp modSp add mod">
        <pc:chgData name="Luis Rodriguez" userId="224dceb45ca221b5" providerId="LiveId" clId="{6A40517F-708A-47F0-807F-2C04B130BF69}" dt="2026-01-26T23:25:29.909" v="182" actId="1076"/>
        <pc:sldMkLst>
          <pc:docMk/>
          <pc:sldMk cId="1493578853" sldId="783"/>
        </pc:sldMkLst>
        <pc:spChg chg="mod">
          <ac:chgData name="Luis Rodriguez" userId="224dceb45ca221b5" providerId="LiveId" clId="{6A40517F-708A-47F0-807F-2C04B130BF69}" dt="2026-01-26T23:23:16.698" v="119" actId="14100"/>
          <ac:spMkLst>
            <pc:docMk/>
            <pc:sldMk cId="1493578853" sldId="783"/>
            <ac:spMk id="2" creationId="{21236DD6-9FCE-1A5B-93A4-DAD758848D51}"/>
          </ac:spMkLst>
        </pc:spChg>
        <pc:spChg chg="mod">
          <ac:chgData name="Luis Rodriguez" userId="224dceb45ca221b5" providerId="LiveId" clId="{6A40517F-708A-47F0-807F-2C04B130BF69}" dt="2026-01-26T23:25:29.909" v="182" actId="1076"/>
          <ac:spMkLst>
            <pc:docMk/>
            <pc:sldMk cId="1493578853" sldId="783"/>
            <ac:spMk id="3" creationId="{07E30542-5E33-334C-7BE5-D993F16D5E83}"/>
          </ac:spMkLst>
        </pc:spChg>
      </pc:sldChg>
      <pc:sldChg chg="modSp add mod">
        <pc:chgData name="Luis Rodriguez" userId="224dceb45ca221b5" providerId="LiveId" clId="{6A40517F-708A-47F0-807F-2C04B130BF69}" dt="2026-01-26T23:20:37.854" v="87" actId="6549"/>
        <pc:sldMkLst>
          <pc:docMk/>
          <pc:sldMk cId="1334051528" sldId="786"/>
        </pc:sldMkLst>
        <pc:spChg chg="mod">
          <ac:chgData name="Luis Rodriguez" userId="224dceb45ca221b5" providerId="LiveId" clId="{6A40517F-708A-47F0-807F-2C04B130BF69}" dt="2026-01-26T23:19:58.701" v="55" actId="14100"/>
          <ac:spMkLst>
            <pc:docMk/>
            <pc:sldMk cId="1334051528" sldId="786"/>
            <ac:spMk id="2" creationId="{6E5938A0-1FCB-B9EF-F68B-5216D46789A5}"/>
          </ac:spMkLst>
        </pc:spChg>
        <pc:spChg chg="mod">
          <ac:chgData name="Luis Rodriguez" userId="224dceb45ca221b5" providerId="LiveId" clId="{6A40517F-708A-47F0-807F-2C04B130BF69}" dt="2026-01-26T23:20:37.854" v="87" actId="6549"/>
          <ac:spMkLst>
            <pc:docMk/>
            <pc:sldMk cId="1334051528" sldId="786"/>
            <ac:spMk id="3" creationId="{28463414-68B5-EB2A-8996-55437B3947C9}"/>
          </ac:spMkLst>
        </pc:spChg>
      </pc:sldChg>
      <pc:sldChg chg="modSp add mod">
        <pc:chgData name="Luis Rodriguez" userId="224dceb45ca221b5" providerId="LiveId" clId="{6A40517F-708A-47F0-807F-2C04B130BF69}" dt="2026-01-26T23:25:55.396" v="187" actId="20577"/>
        <pc:sldMkLst>
          <pc:docMk/>
          <pc:sldMk cId="3557920048" sldId="787"/>
        </pc:sldMkLst>
        <pc:spChg chg="mod">
          <ac:chgData name="Luis Rodriguez" userId="224dceb45ca221b5" providerId="LiveId" clId="{6A40517F-708A-47F0-807F-2C04B130BF69}" dt="2026-01-26T23:25:55.396" v="187" actId="20577"/>
          <ac:spMkLst>
            <pc:docMk/>
            <pc:sldMk cId="3557920048" sldId="787"/>
            <ac:spMk id="2" creationId="{E0E4D267-B85E-FA76-1EF6-32DE5C99A8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27C6E-B717-22A5-9935-6AE409EE2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F4D825-7B72-27B0-75A0-19248A790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5DDF6-C2EE-3623-3365-E38492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451A3-60AE-DFCA-DE05-984392B6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4165A-7CE7-A676-45B7-8FCC238D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49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4DDED-A13B-CCDC-2A06-A6A2CD10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0A1B8-CC2D-809C-B8C3-A3E72E173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6EF4A-3B3C-4875-BF64-445E45B5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8AE13B-BE0D-70D8-0B34-DDFF8B08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8F98E-5126-351E-46CF-CF2F4EA6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06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0AF66E-7F8B-CA46-30D9-491306DF8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840BD0-4263-CFD6-F1D9-9A50962EB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27426D-FD51-D3A7-95E7-E268B430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DFEE1-A153-DA27-3A53-34B86D50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2B14C-A4C8-E0C2-C68E-5C943E8E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53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F7935-C856-8D3D-AE27-8A6BA4A7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950F9-3D10-DFD3-3718-70BB5FEA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0148BF-567A-0699-7E5E-3B7F38AB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2A1D0-AD7E-6DB5-D12F-3B774D8F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30907-16EF-85E0-1B26-684D3878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09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182AF-0136-6376-7F1F-2B05022E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3BC605-8BDB-CC8C-D37F-77FD4A7C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3E9C9-FB8F-66F6-1708-4A76BA51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3A2BF-3464-DD57-A232-073A14BB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2AC4D-F55D-7898-A2B1-6AED3DAE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646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528C4-EAB3-B501-A358-32811484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8C900-0C28-8926-78F3-DAB632677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7DEB00-2B50-EF78-2AAE-B15969DA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898859-5650-130E-C6B1-813033BF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6BD223-23B4-E574-FFE7-A027A09B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82A5E2-D904-3BB8-CFAA-E5BFB395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17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8CAF4-5131-F772-68B1-1D9114FB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D2EC5-D387-ADFF-529F-5399B597B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02B162-CEFB-016E-D86B-F603143C2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704584-9D52-D40C-420B-D8A870542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942E75-178A-1A71-A62A-4ECA806F5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909E16-F439-6F51-EC5E-09B5C8D7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3386DD-E7A3-02C8-B2BC-E429E579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52BBFD-92B4-5BE7-65C0-362E1047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20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57BE4-7B08-1CC4-A5FE-85C8F12B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7C6F88-423B-0B03-38EF-76B141F2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5A3221-1C6F-7BEB-561F-9F7A65A0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474AEB-C341-FAD1-D9B8-04904755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5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65A56C-2CC5-4415-3E95-3F13D7C9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0BF8D4-92C6-421F-D351-4849E183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7BA874-F19A-C586-C325-447934EF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8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B97FD-68C9-724A-CC52-A48E00FB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DB688-265D-AF58-C2C1-41FAAFC38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152F7-8737-F27A-2789-CAC8B37BC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7BA86E-F4CF-74F7-AAF1-CB1AB995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A5BA09-E3F7-7535-4023-BA9D968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C5B4EB-1B96-289A-73C3-875F8581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176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23ACF-EDA7-CB97-8882-866D46EE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1D124F-62B2-CB28-84A0-16229D7C6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C6EE66-36C9-8911-E03E-45C29AF47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3641E0-8D43-81A2-5671-FDBE7EF6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9B79B7-BFA2-EA83-1265-F9A79BBD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2E690C-110E-1743-C8A6-073540A0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01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D72359-D055-E8E0-EDEA-C06FD66B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EB1AC8-94C8-8696-2801-71C661A5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43656-9407-AB05-F801-BA9822A74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AED57-E3DE-4832-8D86-6C3D6BADA7B6}" type="datetimeFigureOut">
              <a:rPr lang="es-CL" smtClean="0"/>
              <a:t>28-01-2026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949AC2-BCEC-6868-2860-FD3D7FDC5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CD0E8-3B9A-E934-8787-C350539AF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03F2E-5F5E-4E33-8ED6-F5C8CD99C0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92E652-3639-318C-0941-DA66AD168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s-ES">
                <a:solidFill>
                  <a:srgbClr val="FFFFFF"/>
                </a:solidFill>
              </a:rPr>
              <a:t>CLASE 3</a:t>
            </a:r>
            <a:endParaRPr lang="es-CL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635765AA-7461-1007-A1F9-4E30A604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5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259A3-AC19-F95B-24D6-746A75763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5E45B6-72B1-302E-A267-B68C0D67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MEJORA CONTINUA</a:t>
            </a:r>
          </a:p>
        </p:txBody>
      </p:sp>
      <p:pic>
        <p:nvPicPr>
          <p:cNvPr id="4" name="Imagen 3" descr="Captura de pantalla de un celular con texto&#10;&#10;El contenido generado por IA puede ser incorrecto.">
            <a:extLst>
              <a:ext uri="{FF2B5EF4-FFF2-40B4-BE49-F238E27FC236}">
                <a16:creationId xmlns:a16="http://schemas.microsoft.com/office/drawing/2014/main" id="{F1D9710F-D73E-C729-DCB9-968E2267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0" y="1675227"/>
            <a:ext cx="10717559" cy="4394199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14047C9-6DA8-C10B-7B87-A210C4BD3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1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2783F-9548-3DF1-5BCB-4A6E5D4E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33680-DBC6-0184-0227-01964D54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84571"/>
            <a:ext cx="11319163" cy="757093"/>
          </a:xfrm>
        </p:spPr>
        <p:txBody>
          <a:bodyPr/>
          <a:lstStyle/>
          <a:p>
            <a:r>
              <a:rPr lang="es-CL" dirty="0"/>
              <a:t>MEJORA CONTINUA</a:t>
            </a:r>
          </a:p>
        </p:txBody>
      </p:sp>
      <p:pic>
        <p:nvPicPr>
          <p:cNvPr id="4" name="Imagen 3" descr="Captura de pantalla de un celular con texto&#10;&#10;El contenido generado por IA puede ser incorrecto.">
            <a:extLst>
              <a:ext uri="{FF2B5EF4-FFF2-40B4-BE49-F238E27FC236}">
                <a16:creationId xmlns:a16="http://schemas.microsoft.com/office/drawing/2014/main" id="{0E190901-FEEC-5B55-E2E7-AC1CD65A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12" y="841664"/>
            <a:ext cx="10242688" cy="5158726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BB26DFD6-FEDF-32D8-899F-5E83E764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35539-32EB-B281-EDF0-479C312CF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573EC-0CCA-B5EE-4E11-E50D2686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MEJORA CONTINUA</a:t>
            </a:r>
          </a:p>
        </p:txBody>
      </p:sp>
      <p:pic>
        <p:nvPicPr>
          <p:cNvPr id="4" name="Imagen 3" descr="Captura de pantalla de un celular con texto&#10;&#10;El contenido generado por IA puede ser incorrecto.">
            <a:extLst>
              <a:ext uri="{FF2B5EF4-FFF2-40B4-BE49-F238E27FC236}">
                <a16:creationId xmlns:a16="http://schemas.microsoft.com/office/drawing/2014/main" id="{CBECB5A6-E92C-9F5A-97BD-45A13184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87" y="1675227"/>
            <a:ext cx="8532425" cy="4394199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D78E1AF-AF44-6AF3-DB2D-741B438F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623DE-0849-6654-2800-F637AA01F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2352EA-B7EE-4340-7DB8-34569D1B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MEJORA CONTINUA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BCFCDC7B-475E-F476-3594-4C54C2F2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32097"/>
            <a:ext cx="10905066" cy="3680458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B161D301-5FEB-9834-BF2B-6292254E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21838-DD13-4222-C766-50BFEE0D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8DB157-8F94-B2A9-F145-F14CC8DD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MEJORA CONTINUA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0852B948-0C34-D783-D997-B5BA535E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7" y="3071677"/>
            <a:ext cx="10118598" cy="3010282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2C4CC3D-5CAF-FBD0-A346-7C3423D1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380AA-C5BE-981D-EFEF-49C121F4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FCEDC5-576A-42D1-852F-12F5C15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MEJORA CONTINUA</a:t>
            </a:r>
          </a:p>
        </p:txBody>
      </p:sp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3F8A9747-C561-0B6B-7153-58D986AC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80" y="1675227"/>
            <a:ext cx="8475839" cy="4394199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74631A9-E581-5101-402C-86ADAF48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0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52E03D4-8B9F-1E0A-7C10-71875937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3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2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21838-DD13-4222-C766-50BFEE0D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8DB157-8F94-B2A9-F145-F14CC8DD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MEJORA CONTINUA</a:t>
            </a:r>
          </a:p>
        </p:txBody>
      </p:sp>
      <p:pic>
        <p:nvPicPr>
          <p:cNvPr id="4" name="Imagen 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0852B948-0C34-D783-D997-B5BA535E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50198"/>
            <a:ext cx="10905066" cy="32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380AA-C5BE-981D-EFEF-49C121F4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FCEDC5-576A-42D1-852F-12F5C15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MEJORA CONTINUA</a:t>
            </a:r>
          </a:p>
        </p:txBody>
      </p:sp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3F8A9747-C561-0B6B-7153-58D986AC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80" y="1675227"/>
            <a:ext cx="847583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83CE4-62BB-51F4-92CF-EDB39BCAA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1F183F-6D35-11D6-D3E4-DBB6304D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</a:t>
            </a:r>
          </a:p>
        </p:txBody>
      </p:sp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E5CC0D89-E4DE-28D2-B370-D792FF3F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2152"/>
            <a:ext cx="10905066" cy="3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6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F9F31-3584-56AC-E230-00F057B2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TEMAS A REVISAR: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37515-7136-1C5D-039B-DD46AB42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 Modelo Visual de procesos</a:t>
            </a:r>
          </a:p>
          <a:p>
            <a:r>
              <a:rPr lang="es-CL" dirty="0"/>
              <a:t> Scrum </a:t>
            </a:r>
          </a:p>
          <a:p>
            <a:r>
              <a:rPr lang="es-CL" dirty="0"/>
              <a:t> Modelo IO </a:t>
            </a:r>
          </a:p>
          <a:p>
            <a:r>
              <a:rPr lang="es-CL" dirty="0"/>
              <a:t> Teoría</a:t>
            </a:r>
          </a:p>
          <a:p>
            <a:pPr marL="0" indent="0">
              <a:buNone/>
            </a:pPr>
            <a:r>
              <a:rPr lang="es-CL" dirty="0"/>
              <a:t>Dinámicas:   </a:t>
            </a:r>
          </a:p>
          <a:p>
            <a:r>
              <a:rPr lang="es-CL" dirty="0"/>
              <a:t> Como iniciar un proyecto ITIL</a:t>
            </a:r>
          </a:p>
          <a:p>
            <a:r>
              <a:rPr lang="es-CL" dirty="0"/>
              <a:t> </a:t>
            </a:r>
            <a:r>
              <a:rPr lang="es-CL" dirty="0" err="1"/>
              <a:t>Roadmap</a:t>
            </a:r>
            <a:r>
              <a:rPr lang="es-CL" dirty="0"/>
              <a:t>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222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5477D-3A62-4EF7-8F1C-B1C4958A0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7FA0B8-B985-FB94-B9B4-4CA13E54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5" name="Imagen 4" descr="Interfaz de usuario gráfica, Texto, Correo electrónico&#10;&#10;El contenido generado por IA puede ser incorrecto.">
            <a:extLst>
              <a:ext uri="{FF2B5EF4-FFF2-40B4-BE49-F238E27FC236}">
                <a16:creationId xmlns:a16="http://schemas.microsoft.com/office/drawing/2014/main" id="{505508A1-C12B-4380-CE52-316F6C47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87" y="1675227"/>
            <a:ext cx="853242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1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33060-2269-6641-1940-45C48C36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62BD94-F1FA-E811-D780-44D132E7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4" name="Imagen 3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F9F8B619-0C99-9B85-9E1B-F428FCC5A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6733"/>
            <a:ext cx="10905066" cy="4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C8D8D-5B7B-54F5-A428-471FD762E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5AE910-F70C-55B1-BB09-142ACAE9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</a:rPr>
              <a:t>GESTION GENERAL</a:t>
            </a:r>
          </a:p>
        </p:txBody>
      </p:sp>
      <p:pic>
        <p:nvPicPr>
          <p:cNvPr id="4" name="Imagen 3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C733812E-A230-41AF-BD44-5D75F80B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50" y="1675227"/>
            <a:ext cx="97726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A9358-4C30-AEAD-D774-07A854024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C206D4-09FB-29E4-F706-C14B2A42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5" name="Imagen 4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3D0C0EE6-B468-E9DB-2398-E9C2AC45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39" y="1675227"/>
            <a:ext cx="770912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3F452-EDA5-6D4A-69BF-AFF4981A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6D231E-A22C-AF3E-2F39-F5098216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575A0269-5A3A-54C4-9CFA-3164FF9C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27" y="1675227"/>
            <a:ext cx="777734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BC6EA-60F1-8E1E-EDC8-A766EF45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512C5F-B452-5736-9436-45B0BCEA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4" name="Imagen 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8985D898-06F6-5337-72ED-44AEED7D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49" y="1675227"/>
            <a:ext cx="795330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1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B33B25-7E99-2880-533B-C2B4F04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2B3A9-A805-10EF-1B1F-978CDDCA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GENERAL</a:t>
            </a: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4064E4BB-AE73-BA0B-A7E0-A442D2F0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03" y="1675227"/>
            <a:ext cx="744779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B6B186-0A63-F84E-BE7F-9BCD61B5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DE5278-299C-AE62-C444-788EE597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GENERAL</a:t>
            </a:r>
          </a:p>
        </p:txBody>
      </p:sp>
      <p:pic>
        <p:nvPicPr>
          <p:cNvPr id="4" name="Imagen 3" descr="Gráfico&#10;&#10;El contenido generado por IA puede ser incorrecto.">
            <a:extLst>
              <a:ext uri="{FF2B5EF4-FFF2-40B4-BE49-F238E27FC236}">
                <a16:creationId xmlns:a16="http://schemas.microsoft.com/office/drawing/2014/main" id="{1A4FD163-8FD8-D233-A03B-0DB3BA64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43" y="1675227"/>
            <a:ext cx="711611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7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39CDD-2D58-6BB0-7D02-DD61419AE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59A05-BAD0-6491-95F1-1ABB822A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GENERAL</a:t>
            </a:r>
          </a:p>
        </p:txBody>
      </p:sp>
      <p:pic>
        <p:nvPicPr>
          <p:cNvPr id="4" name="Imagen 3" descr="Texto, Carta&#10;&#10;El contenido generado por IA puede ser incorrecto.">
            <a:extLst>
              <a:ext uri="{FF2B5EF4-FFF2-40B4-BE49-F238E27FC236}">
                <a16:creationId xmlns:a16="http://schemas.microsoft.com/office/drawing/2014/main" id="{8774B138-7423-81B7-307D-2DFAC114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74" y="1675227"/>
            <a:ext cx="751145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4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166F4-1FAE-6323-CF92-90CC3EFB3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7581B4-0F70-B4EF-DE8D-FCEE8E00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GENERAL</a:t>
            </a:r>
          </a:p>
        </p:txBody>
      </p:sp>
      <p:pic>
        <p:nvPicPr>
          <p:cNvPr id="4" name="Imagen 3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9D6B437F-622C-B6E6-E969-D472E2F9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59" y="1675227"/>
            <a:ext cx="774308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CB1FC-722A-AF0A-EBFC-319A060CC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766297-6620-2F2A-6181-FC0F967B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Componentes del SVS</a:t>
            </a:r>
          </a:p>
        </p:txBody>
      </p:sp>
      <p:pic>
        <p:nvPicPr>
          <p:cNvPr id="4" name="Imagen 3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5830A985-782D-5227-5FD1-B1146959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884497"/>
            <a:ext cx="7225748" cy="3089006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C9EA5D2-92DA-E172-2F63-9B7654D2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3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2160E-A7AB-6269-06EA-23A309B9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EBF890-A88D-3919-4232-3CBD9B37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GENERAL </a:t>
            </a:r>
          </a:p>
        </p:txBody>
      </p:sp>
      <p:pic>
        <p:nvPicPr>
          <p:cNvPr id="4" name="Imagen 3" descr="Gráfico&#10;&#10;El contenido generado por IA puede ser incorrecto.">
            <a:extLst>
              <a:ext uri="{FF2B5EF4-FFF2-40B4-BE49-F238E27FC236}">
                <a16:creationId xmlns:a16="http://schemas.microsoft.com/office/drawing/2014/main" id="{CBEB44B8-3B8F-35AE-3824-C4F1FA29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91" y="1675227"/>
            <a:ext cx="708741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14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C320A-7A61-5C75-7979-B08D48AD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0875CB-BD7D-FEC8-09A4-45596800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GENERAL</a:t>
            </a:r>
          </a:p>
        </p:txBody>
      </p:sp>
      <p:pic>
        <p:nvPicPr>
          <p:cNvPr id="4" name="Imagen 3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BA2934CC-CA05-08D3-6097-E400395F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46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3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E7EEE-38AE-1409-42F8-99EA311CE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9FF49B-4303-200A-1733-D7EA79F8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5" name="Imagen 4" descr="Interfaz de usuario gráfica, Texto, Aplicación, Carta, Correo electrónico&#10;&#10;El contenido generado por IA puede ser incorrecto.">
            <a:extLst>
              <a:ext uri="{FF2B5EF4-FFF2-40B4-BE49-F238E27FC236}">
                <a16:creationId xmlns:a16="http://schemas.microsoft.com/office/drawing/2014/main" id="{99F79EE1-4ADB-9F84-B881-BB7E91BA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46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5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5AB990-0241-384D-E0D5-4CF75B64F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C8AE41-94D7-760B-5001-805CCB5A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PRACTICAS DE GESTIÓN GENERAL</a:t>
            </a:r>
          </a:p>
        </p:txBody>
      </p:sp>
      <p:pic>
        <p:nvPicPr>
          <p:cNvPr id="5" name="Imagen 4" descr="Gráfico&#10;&#10;El contenido generado por IA puede ser incorrecto.">
            <a:extLst>
              <a:ext uri="{FF2B5EF4-FFF2-40B4-BE49-F238E27FC236}">
                <a16:creationId xmlns:a16="http://schemas.microsoft.com/office/drawing/2014/main" id="{D9C0FCCF-8F0D-2CDC-237D-7B2D06A8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57" y="1966293"/>
            <a:ext cx="723928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5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654DA-8CB0-3A80-B9D1-EED9B28B4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7895FE-9C18-5B86-5A23-560BA6F0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PRACTICAS DE GESTIÓN ITIL</a:t>
            </a: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AEF70287-F5D8-4D03-D399-9DD37D78A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05" y="1966293"/>
            <a:ext cx="7038989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54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2DEBA-0ECF-119D-19EE-CB8309F51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730B1F-F4D8-419D-14AD-C958E4E5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4" name="Imagen 3" descr="Diagrama, Texto&#10;&#10;El contenido generado por IA puede ser incorrecto.">
            <a:extLst>
              <a:ext uri="{FF2B5EF4-FFF2-40B4-BE49-F238E27FC236}">
                <a16:creationId xmlns:a16="http://schemas.microsoft.com/office/drawing/2014/main" id="{5E53F131-653B-C35D-7438-D7665E2F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04" y="1675227"/>
            <a:ext cx="668319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2C05D-96E8-3B21-8F74-7E9A9EDA4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0A4230-CB72-FA04-5640-0C84E949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PRACTICAS DE GESTIÓN GENERAL</a:t>
            </a:r>
          </a:p>
        </p:txBody>
      </p:sp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A91AAF8-71F5-8FA1-20BB-E0F910323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11" y="1966293"/>
            <a:ext cx="720997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61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0F028-A36F-3DFB-B1D5-4DB5DEAE5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C4F787-6A90-8371-74BD-6377EE44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PRACTICAS DE GESTIÓN ITIL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66457D46-97CC-9341-3C94-9CC3ACCB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89" y="1966293"/>
            <a:ext cx="886002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1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9C1FE-F74D-2FAD-E50F-AA8C2308C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143873-2CBE-5FE3-112C-691289CF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4" name="Imagen 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22DD60CC-E692-EE1F-DC90-70D403A3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7" y="1675227"/>
            <a:ext cx="732366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61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3AEE0-F4FD-B0B6-BB34-63EDAAE7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6B7E94-1E30-2E5E-1990-E13DAC91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6" name="Imagen 5" descr="Texto&#10;&#10;El contenido generado por IA puede ser incorrecto.">
            <a:extLst>
              <a:ext uri="{FF2B5EF4-FFF2-40B4-BE49-F238E27FC236}">
                <a16:creationId xmlns:a16="http://schemas.microsoft.com/office/drawing/2014/main" id="{93D4F410-3ECB-D21E-1CFC-5C021B94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61" y="1675227"/>
            <a:ext cx="729327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0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E95B9-3C15-98E0-F461-04407B903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4A4B7E-D1EC-C408-9DEB-0209EF28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MEJORA CONTINUA</a:t>
            </a:r>
          </a:p>
        </p:txBody>
      </p:sp>
      <p:pic>
        <p:nvPicPr>
          <p:cNvPr id="4" name="Imagen 3" descr="Interfaz de usuario gráfica, Texto, Carta&#10;&#10;El contenido generado por IA puede ser incorrecto.">
            <a:extLst>
              <a:ext uri="{FF2B5EF4-FFF2-40B4-BE49-F238E27FC236}">
                <a16:creationId xmlns:a16="http://schemas.microsoft.com/office/drawing/2014/main" id="{950FCE9A-B57D-8D01-5971-F6DDEBD7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694821"/>
            <a:ext cx="7225748" cy="3468358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DE6CEFE-11FD-178F-20D0-E2114F76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0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9FC85-907A-0CEE-52D4-AF9624ED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756451-036D-66BF-46AA-1D213AE4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CL" sz="3200">
                <a:solidFill>
                  <a:schemeClr val="bg1"/>
                </a:solidFill>
              </a:rPr>
              <a:t>PRACTICAS DE GESTIÓN ITIL</a:t>
            </a:r>
          </a:p>
        </p:txBody>
      </p:sp>
      <p:pic>
        <p:nvPicPr>
          <p:cNvPr id="4" name="Imagen 3" descr="Interfaz de usuario gráfica, Texto, Aplicación, Carta, Correo electrónico&#10;&#10;El contenido generado por IA puede ser incorrecto.">
            <a:extLst>
              <a:ext uri="{FF2B5EF4-FFF2-40B4-BE49-F238E27FC236}">
                <a16:creationId xmlns:a16="http://schemas.microsoft.com/office/drawing/2014/main" id="{E410BEE5-ED0E-7598-D488-8A0A4001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87" y="1675227"/>
            <a:ext cx="853242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9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DFBB7-6D74-01D5-4517-EAD4433A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li negro contra una hoja con números sombreados">
            <a:extLst>
              <a:ext uri="{FF2B5EF4-FFF2-40B4-BE49-F238E27FC236}">
                <a16:creationId xmlns:a16="http://schemas.microsoft.com/office/drawing/2014/main" id="{DC051C57-B1D2-97C2-F9AA-314858DCD9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26" b="10204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31E8DD-090D-B88D-2D14-28A75C081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EXAMEN ITIL V4 - FUND</a:t>
            </a:r>
          </a:p>
        </p:txBody>
      </p:sp>
    </p:spTree>
    <p:extLst>
      <p:ext uri="{BB962C8B-B14F-4D97-AF65-F5344CB8AC3E}">
        <p14:creationId xmlns:p14="http://schemas.microsoft.com/office/powerpoint/2010/main" val="206398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04106-78EB-6D11-02D2-4C11D434C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El contenido generado por IA puede ser incorrecto.">
            <a:extLst>
              <a:ext uri="{FF2B5EF4-FFF2-40B4-BE49-F238E27FC236}">
                <a16:creationId xmlns:a16="http://schemas.microsoft.com/office/drawing/2014/main" id="{C372A645-8D5E-2855-42C1-63BAFB3CC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3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F7D23-7A15-4F97-D41E-41800803C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El contenido generado por IA puede ser incorrecto.">
            <a:extLst>
              <a:ext uri="{FF2B5EF4-FFF2-40B4-BE49-F238E27FC236}">
                <a16:creationId xmlns:a16="http://schemas.microsoft.com/office/drawing/2014/main" id="{8AEB1152-C6DA-B909-FCFD-0071DF2CC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4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C7070-F89E-E7C6-C48C-3743FE74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6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2D21A02F-AFD2-8045-F8CB-8568A2282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1674"/>
            <a:ext cx="10905066" cy="46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8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CBD79-2CDA-3EB5-2DFE-DE6CE966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5CDE500C-F9FD-72DA-1B89-6AFA984CF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07093"/>
            <a:ext cx="10905066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0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F5D58-FF51-5B79-6C80-650C6E40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2DC75353-CC04-65E9-079C-C340A9DAC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56926"/>
            <a:ext cx="10905066" cy="35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3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EECD3-BBE2-9BF4-A1DE-87292D9C7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66CFA87-9E69-4D6B-DF59-775E2940D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25083"/>
            <a:ext cx="10905066" cy="34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69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2482F-33D7-3AA2-7AEA-3E972079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EAD4E-F8FA-958E-CF0D-F030454C4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DINAMICAS</a:t>
            </a:r>
          </a:p>
        </p:txBody>
      </p:sp>
    </p:spTree>
    <p:extLst>
      <p:ext uri="{BB962C8B-B14F-4D97-AF65-F5344CB8AC3E}">
        <p14:creationId xmlns:p14="http://schemas.microsoft.com/office/powerpoint/2010/main" val="456173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EAC51-B094-DA03-63DB-6BD91EE7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BD084-83D9-01FD-261B-E922F56C7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DINAMICA 1</a:t>
            </a:r>
          </a:p>
        </p:txBody>
      </p:sp>
    </p:spTree>
    <p:extLst>
      <p:ext uri="{BB962C8B-B14F-4D97-AF65-F5344CB8AC3E}">
        <p14:creationId xmlns:p14="http://schemas.microsoft.com/office/powerpoint/2010/main" val="70037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493C6-738B-9CFB-4DDA-228E7806D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DD5D82-67F1-5E9F-8F20-21F02C4C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MEJORA CONTINUA</a:t>
            </a:r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C057A727-B70B-FCA4-F3C0-F201748D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342565"/>
            <a:ext cx="7225748" cy="4172869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DC1BE01-1605-76ED-0A2E-34765B34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6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36835B82-3266-B6FA-C657-FE4D1FF4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19" r="1" b="1"/>
          <a:stretch>
            <a:fillRect/>
          </a:stretch>
        </p:blipFill>
        <p:spPr>
          <a:xfrm>
            <a:off x="15240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0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BA704-6139-614A-E1D3-4BE158724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EAF640-36E7-F4A4-0399-DB8D922F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3756"/>
            <a:ext cx="9144000" cy="48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5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E085B-A26C-6C3E-4040-257BBA5C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54793B-DF4C-1DFF-083F-0A18DE587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6046"/>
            <a:ext cx="9144000" cy="46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9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5C5C8-44C0-370A-7D0C-651DF6DD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07950"/>
            <a:ext cx="11763375" cy="1325563"/>
          </a:xfrm>
        </p:spPr>
        <p:txBody>
          <a:bodyPr>
            <a:normAutofit/>
          </a:bodyPr>
          <a:lstStyle/>
          <a:p>
            <a:r>
              <a:rPr lang="es-ES" b="1" dirty="0"/>
              <a:t>El punto 3 es “Diseñar el nuevo servicio para cumplir con los requerimientos del cliente”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92396E-CBC7-C6CA-423A-D9E97958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/>
              <a:t> </a:t>
            </a:r>
            <a:r>
              <a:rPr lang="es-ES" b="1" dirty="0"/>
              <a:t>Las 5 prácticas clave</a:t>
            </a:r>
          </a:p>
          <a:p>
            <a:r>
              <a:rPr lang="es-ES" b="1" dirty="0"/>
              <a:t>Diseño del servicio  </a:t>
            </a:r>
            <a:r>
              <a:rPr lang="es-ES" dirty="0"/>
              <a:t> La práctica central. Define </a:t>
            </a:r>
            <a:r>
              <a:rPr lang="es-ES" b="1" dirty="0"/>
              <a:t>cómo será el servicio completo</a:t>
            </a:r>
            <a:r>
              <a:rPr lang="es-ES" dirty="0"/>
              <a:t>: valor, experiencia, procesos, tecnología y soporte.</a:t>
            </a:r>
            <a:br>
              <a:rPr lang="es-ES" dirty="0"/>
            </a:br>
            <a:r>
              <a:rPr lang="es-ES" i="1" dirty="0"/>
              <a:t>Sin esta, no hay diseño… hay improvisación.</a:t>
            </a:r>
            <a:endParaRPr lang="es-ES" dirty="0"/>
          </a:p>
          <a:p>
            <a:r>
              <a:rPr lang="es-ES" b="1" dirty="0"/>
              <a:t>Gestión del nivel de servicio    </a:t>
            </a:r>
            <a:r>
              <a:rPr lang="es-ES" dirty="0"/>
              <a:t>Convierte requerimientos del cliente en </a:t>
            </a:r>
            <a:r>
              <a:rPr lang="es-ES" b="1" dirty="0" err="1"/>
              <a:t>SLAs</a:t>
            </a:r>
            <a:r>
              <a:rPr lang="es-ES" b="1" dirty="0"/>
              <a:t>, métricas y criterios de aceptación</a:t>
            </a:r>
            <a:r>
              <a:rPr lang="es-ES" dirty="0"/>
              <a:t>.</a:t>
            </a:r>
            <a:br>
              <a:rPr lang="es-ES" dirty="0"/>
            </a:br>
            <a:r>
              <a:rPr lang="es-ES" i="1" dirty="0"/>
              <a:t>Lo que no se mide, después se pelea.</a:t>
            </a:r>
            <a:endParaRPr lang="es-ES" dirty="0"/>
          </a:p>
          <a:p>
            <a:r>
              <a:rPr lang="es-ES" b="1" dirty="0"/>
              <a:t>Gestión de la disponibilidad   </a:t>
            </a:r>
            <a:r>
              <a:rPr lang="es-ES" dirty="0"/>
              <a:t> Asegura que el servicio esté </a:t>
            </a:r>
            <a:r>
              <a:rPr lang="es-ES" b="1" dirty="0"/>
              <a:t>disponible cuando el negocio lo necesita</a:t>
            </a:r>
            <a:r>
              <a:rPr lang="es-ES" dirty="0"/>
              <a:t>, no “cuando se pueda”.</a:t>
            </a:r>
          </a:p>
          <a:p>
            <a:r>
              <a:rPr lang="es-ES" b="1" dirty="0"/>
              <a:t>Gestión de la capacidad y el desempeño   </a:t>
            </a:r>
            <a:r>
              <a:rPr lang="es-ES" dirty="0"/>
              <a:t> Garantiza que el servicio </a:t>
            </a:r>
            <a:r>
              <a:rPr lang="es-ES" b="1" dirty="0"/>
              <a:t>responda bien hoy y mañana</a:t>
            </a:r>
            <a:r>
              <a:rPr lang="es-ES" dirty="0"/>
              <a:t>, sin colapsar al primer </a:t>
            </a:r>
            <a:r>
              <a:rPr lang="es-ES" dirty="0" err="1"/>
              <a:t>peak</a:t>
            </a:r>
            <a:r>
              <a:rPr lang="es-ES" dirty="0"/>
              <a:t>.</a:t>
            </a:r>
          </a:p>
          <a:p>
            <a:r>
              <a:rPr lang="es-ES" b="1" dirty="0"/>
              <a:t>Gestión de la seguridad de la información   </a:t>
            </a:r>
            <a:r>
              <a:rPr lang="es-ES" dirty="0"/>
              <a:t> Incorpora </a:t>
            </a:r>
            <a:r>
              <a:rPr lang="es-ES" b="1" dirty="0"/>
              <a:t>seguridad desde el diseño</a:t>
            </a:r>
            <a:r>
              <a:rPr lang="es-ES" dirty="0"/>
              <a:t> (confidencialidad, integridad y disponibilidad).</a:t>
            </a:r>
            <a:br>
              <a:rPr lang="es-ES" dirty="0"/>
            </a:br>
            <a:r>
              <a:rPr lang="es-ES" i="1" dirty="0"/>
              <a:t>La seguridad como parche siempre sale cara.</a:t>
            </a:r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5908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A21B2-80CF-05DC-03E4-BE5D8D45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938A0-1FCB-B9EF-F68B-5216D467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11515725" cy="1325563"/>
          </a:xfrm>
        </p:spPr>
        <p:txBody>
          <a:bodyPr/>
          <a:lstStyle/>
          <a:p>
            <a:r>
              <a:rPr lang="es-ES" b="1" dirty="0"/>
              <a:t>4: “Crear y validar los componentes del nuevo servicio”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63414-68B5-EB2A-8996-55437B394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 </a:t>
            </a:r>
            <a:r>
              <a:rPr lang="es-ES" b="1" dirty="0"/>
              <a:t>Las 5 prácticas ITIL 4 más relevantes en el Punto 4</a:t>
            </a:r>
          </a:p>
          <a:p>
            <a:r>
              <a:rPr lang="es-ES" b="1" dirty="0"/>
              <a:t>Gestión y desarrollo de software   </a:t>
            </a:r>
            <a:r>
              <a:rPr lang="es-ES" dirty="0"/>
              <a:t>Construcción de aplicaciones, configuraciones y automatizaciones que forman parte del servicio.</a:t>
            </a:r>
            <a:br>
              <a:rPr lang="es-ES" dirty="0"/>
            </a:br>
            <a:r>
              <a:rPr lang="es-ES" i="1" dirty="0"/>
              <a:t>Sin esto, no hay servicio… hay buenas intenciones.</a:t>
            </a:r>
            <a:endParaRPr lang="es-ES" dirty="0"/>
          </a:p>
          <a:p>
            <a:r>
              <a:rPr lang="es-ES" b="1" dirty="0"/>
              <a:t>Gestión de despliegue   </a:t>
            </a:r>
            <a:r>
              <a:rPr lang="es-ES" dirty="0"/>
              <a:t> Lleva los componentes a ambientes de prueba y preproducción de forma </a:t>
            </a:r>
            <a:r>
              <a:rPr lang="es-ES" b="1" dirty="0"/>
              <a:t>controlada y repetible</a:t>
            </a:r>
            <a:r>
              <a:rPr lang="es-ES" dirty="0"/>
              <a:t>.</a:t>
            </a:r>
          </a:p>
          <a:p>
            <a:r>
              <a:rPr lang="es-ES" b="1" dirty="0"/>
              <a:t>Pruebas y validación del servicio   </a:t>
            </a:r>
            <a:r>
              <a:rPr lang="es-ES" dirty="0"/>
              <a:t> Verifica que los componentes </a:t>
            </a:r>
            <a:r>
              <a:rPr lang="es-ES" b="1" dirty="0"/>
              <a:t>cumplen los requisitos funcionales y no funcionales</a:t>
            </a:r>
            <a:r>
              <a:rPr lang="es-ES" dirty="0"/>
              <a:t>.</a:t>
            </a:r>
            <a:br>
              <a:rPr lang="es-ES" dirty="0"/>
            </a:br>
            <a:r>
              <a:rPr lang="es-ES" i="1" dirty="0"/>
              <a:t>Aquí se detectan los errores baratos, antes de que sean caros.</a:t>
            </a:r>
            <a:endParaRPr lang="es-ES" dirty="0"/>
          </a:p>
          <a:p>
            <a:r>
              <a:rPr lang="es-ES" b="1" dirty="0"/>
              <a:t>Gestión de la configuración de servicios   </a:t>
            </a:r>
            <a:r>
              <a:rPr lang="es-ES" dirty="0"/>
              <a:t>Asegura que todos los componentes estén </a:t>
            </a:r>
            <a:r>
              <a:rPr lang="es-ES" b="1" dirty="0"/>
              <a:t>identificados, versionados y relacionados</a:t>
            </a:r>
            <a:r>
              <a:rPr lang="es-ES" dirty="0"/>
              <a:t> correctamente (</a:t>
            </a:r>
            <a:r>
              <a:rPr lang="es-ES" dirty="0" err="1"/>
              <a:t>CIs</a:t>
            </a:r>
            <a:r>
              <a:rPr lang="es-ES" dirty="0"/>
              <a:t>).</a:t>
            </a:r>
          </a:p>
          <a:p>
            <a:r>
              <a:rPr lang="es-ES" b="1" dirty="0"/>
              <a:t>Gestión de la infraestructura y plataformas   </a:t>
            </a:r>
            <a:r>
              <a:rPr lang="es-ES" dirty="0"/>
              <a:t> Garantiza que la base tecnológica </a:t>
            </a:r>
            <a:r>
              <a:rPr lang="es-ES" b="1" dirty="0"/>
              <a:t>soporta lo que se construyó</a:t>
            </a:r>
            <a:r>
              <a:rPr lang="es-ES" dirty="0"/>
              <a:t> (performance, estabilidad, compatibilidad).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34051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03E92-0145-5256-9A5E-E02E48CCB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8CCC9-2D84-836D-AE3D-44E38737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65125"/>
            <a:ext cx="11801475" cy="1325563"/>
          </a:xfrm>
        </p:spPr>
        <p:txBody>
          <a:bodyPr/>
          <a:lstStyle/>
          <a:p>
            <a:r>
              <a:rPr lang="es-ES" b="1" dirty="0"/>
              <a:t>5: “Desplegar los productos y servicios en ambiente productivo”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99EB37-2D9F-8838-BF9B-154F8D5189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0566" y="1969619"/>
            <a:ext cx="1026935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Gestión de despliegue  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Protagonista absoluta. Controla el 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paso a producción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forma planificada, repetible y con </a:t>
            </a:r>
            <a:r>
              <a:rPr kumimoji="0" lang="es-CL" altLang="es-C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rollback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claro.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Gestión de liberaciones   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Coordina 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qué se libera, cuándo y cómo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asegurando integridad del paquete y mínima disrupción.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Habilitación del cambio (Change </a:t>
            </a:r>
            <a:r>
              <a:rPr kumimoji="0" lang="es-CL" altLang="es-C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Enablement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 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Evalúa y autoriza cambios productivos, balanceando 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riesgo vs valor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Aquí se evita el famoso “subámoslo igual”.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Gestión de la configuración de servicios  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Garantiza que los componentes productivos estén 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correctamente registrados y versionados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(CMDB/CMS).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Monitoreo y gestión de eventos   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Permite detectar 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fallas, degradaciones o comportamientos anómalos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inmediatamente después del despliegue.</a:t>
            </a:r>
          </a:p>
        </p:txBody>
      </p:sp>
    </p:spTree>
    <p:extLst>
      <p:ext uri="{BB962C8B-B14F-4D97-AF65-F5344CB8AC3E}">
        <p14:creationId xmlns:p14="http://schemas.microsoft.com/office/powerpoint/2010/main" val="281908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5732-2A09-6033-EA12-4AF1F4CD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36DD6-9FCE-1A5B-93A4-DAD75884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65125"/>
            <a:ext cx="11906250" cy="1325563"/>
          </a:xfrm>
        </p:spPr>
        <p:txBody>
          <a:bodyPr/>
          <a:lstStyle/>
          <a:p>
            <a:r>
              <a:rPr lang="es-ES" b="1" dirty="0"/>
              <a:t>6: “Liberar el nuevo servicio a clientes y usuarios”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30542-5E33-334C-7BE5-D993F16D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871663"/>
            <a:ext cx="10515600" cy="3567112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dirty="0"/>
              <a:t> </a:t>
            </a:r>
            <a:r>
              <a:rPr lang="es-CL" altLang="es-CL" b="1" dirty="0">
                <a:latin typeface="Arial" panose="020B0604020202020204" pitchFamily="34" charset="0"/>
              </a:rPr>
              <a:t>Mesa de servicios (</a:t>
            </a:r>
            <a:r>
              <a:rPr lang="es-CL" altLang="es-CL" b="1" dirty="0" err="1">
                <a:latin typeface="Arial" panose="020B0604020202020204" pitchFamily="34" charset="0"/>
              </a:rPr>
              <a:t>Service</a:t>
            </a:r>
            <a:r>
              <a:rPr lang="es-CL" altLang="es-CL" b="1" dirty="0">
                <a:latin typeface="Arial" panose="020B0604020202020204" pitchFamily="34" charset="0"/>
              </a:rPr>
              <a:t> </a:t>
            </a:r>
            <a:r>
              <a:rPr lang="es-CL" altLang="es-CL" b="1" dirty="0" err="1">
                <a:latin typeface="Arial" panose="020B0604020202020204" pitchFamily="34" charset="0"/>
              </a:rPr>
              <a:t>Desk</a:t>
            </a:r>
            <a:r>
              <a:rPr lang="es-CL" altLang="es-CL" b="1" dirty="0">
                <a:latin typeface="Arial" panose="020B0604020202020204" pitchFamily="34" charset="0"/>
              </a:rPr>
              <a:t>)    </a:t>
            </a:r>
            <a:r>
              <a:rPr lang="es-CL" altLang="es-CL" dirty="0">
                <a:latin typeface="Arial" panose="020B0604020202020204" pitchFamily="34" charset="0"/>
              </a:rPr>
              <a:t> Punto único de contacto. Gestiona </a:t>
            </a:r>
            <a:r>
              <a:rPr lang="es-CL" altLang="es-CL" b="1" dirty="0">
                <a:latin typeface="Arial" panose="020B0604020202020204" pitchFamily="34" charset="0"/>
              </a:rPr>
              <a:t>consultas, incidentes iniciales y acompañamiento</a:t>
            </a:r>
            <a:r>
              <a:rPr lang="es-CL" altLang="es-CL" dirty="0">
                <a:latin typeface="Arial" panose="020B0604020202020204" pitchFamily="34" charset="0"/>
              </a:rPr>
              <a:t> </a:t>
            </a:r>
            <a:r>
              <a:rPr lang="es-CL" altLang="es-CL" dirty="0" err="1">
                <a:latin typeface="Arial" panose="020B0604020202020204" pitchFamily="34" charset="0"/>
              </a:rPr>
              <a:t>post-liberación</a:t>
            </a:r>
            <a:r>
              <a:rPr lang="es-CL" altLang="es-CL" dirty="0"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altLang="es-CL" b="1" dirty="0">
                <a:latin typeface="Arial" panose="020B0604020202020204" pitchFamily="34" charset="0"/>
              </a:rPr>
              <a:t>Gestión de solicitudes de servicio   </a:t>
            </a:r>
            <a:r>
              <a:rPr lang="es-CL" altLang="es-CL" dirty="0">
                <a:latin typeface="Arial" panose="020B0604020202020204" pitchFamily="34" charset="0"/>
              </a:rPr>
              <a:t> Atiende accesos, habilitaciones, altas, bajas y solicitudes estándar asociadas al nuevo servicio.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altLang="es-CL" b="1" dirty="0">
                <a:latin typeface="Arial" panose="020B0604020202020204" pitchFamily="34" charset="0"/>
              </a:rPr>
              <a:t>Gestión de incidentes    </a:t>
            </a:r>
            <a:r>
              <a:rPr lang="es-CL" altLang="es-CL" dirty="0">
                <a:latin typeface="Arial" panose="020B0604020202020204" pitchFamily="34" charset="0"/>
              </a:rPr>
              <a:t> Resuelve rápidamente </a:t>
            </a:r>
            <a:r>
              <a:rPr lang="es-CL" altLang="es-CL" b="1" dirty="0">
                <a:latin typeface="Arial" panose="020B0604020202020204" pitchFamily="34" charset="0"/>
              </a:rPr>
              <a:t>fallas iniciales</a:t>
            </a:r>
            <a:r>
              <a:rPr lang="es-CL" altLang="es-CL" dirty="0">
                <a:latin typeface="Arial" panose="020B0604020202020204" pitchFamily="34" charset="0"/>
              </a:rPr>
              <a:t>, que en todo </a:t>
            </a:r>
            <a:r>
              <a:rPr lang="es-CL" altLang="es-CL" dirty="0" err="1">
                <a:latin typeface="Arial" panose="020B0604020202020204" pitchFamily="34" charset="0"/>
              </a:rPr>
              <a:t>go-live</a:t>
            </a:r>
            <a:r>
              <a:rPr lang="es-CL" altLang="es-CL" dirty="0">
                <a:latin typeface="Arial" panose="020B0604020202020204" pitchFamily="34" charset="0"/>
              </a:rPr>
              <a:t> siempre aparecen (aunque nadie lo admita).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altLang="es-CL" b="1" dirty="0">
                <a:latin typeface="Arial" panose="020B0604020202020204" pitchFamily="34" charset="0"/>
              </a:rPr>
              <a:t>Gestión del conocimiento   </a:t>
            </a:r>
            <a:r>
              <a:rPr lang="es-CL" altLang="es-CL" dirty="0">
                <a:latin typeface="Arial" panose="020B0604020202020204" pitchFamily="34" charset="0"/>
              </a:rPr>
              <a:t> Asegura que usuarios y soporte tengan </a:t>
            </a:r>
            <a:r>
              <a:rPr lang="es-CL" altLang="es-CL" b="1" dirty="0">
                <a:latin typeface="Arial" panose="020B0604020202020204" pitchFamily="34" charset="0"/>
              </a:rPr>
              <a:t>manuales, </a:t>
            </a:r>
            <a:r>
              <a:rPr lang="es-CL" altLang="es-CL" b="1" dirty="0" err="1">
                <a:latin typeface="Arial" panose="020B0604020202020204" pitchFamily="34" charset="0"/>
              </a:rPr>
              <a:t>FAQs</a:t>
            </a:r>
            <a:r>
              <a:rPr lang="es-CL" altLang="es-CL" b="1" dirty="0">
                <a:latin typeface="Arial" panose="020B0604020202020204" pitchFamily="34" charset="0"/>
              </a:rPr>
              <a:t>, guías y artículos</a:t>
            </a:r>
            <a:r>
              <a:rPr lang="es-CL" altLang="es-CL" dirty="0">
                <a:latin typeface="Arial" panose="020B0604020202020204" pitchFamily="34" charset="0"/>
              </a:rPr>
              <a:t> disponibles desde el día uno.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L" altLang="es-CL" b="1" dirty="0">
                <a:latin typeface="Arial" panose="020B0604020202020204" pitchFamily="34" charset="0"/>
              </a:rPr>
              <a:t>Gestión de relaciones     </a:t>
            </a:r>
            <a:r>
              <a:rPr lang="es-CL" altLang="es-CL" dirty="0">
                <a:latin typeface="Arial" panose="020B0604020202020204" pitchFamily="34" charset="0"/>
              </a:rPr>
              <a:t> Maneja expectativas, </a:t>
            </a:r>
            <a:r>
              <a:rPr lang="es-CL" altLang="es-CL" dirty="0" err="1">
                <a:latin typeface="Arial" panose="020B0604020202020204" pitchFamily="34" charset="0"/>
              </a:rPr>
              <a:t>feedback</a:t>
            </a:r>
            <a:r>
              <a:rPr lang="es-CL" altLang="es-CL" dirty="0">
                <a:latin typeface="Arial" panose="020B0604020202020204" pitchFamily="34" charset="0"/>
              </a:rPr>
              <a:t> y percepción del cliente durante la liberación.</a:t>
            </a:r>
            <a:br>
              <a:rPr lang="es-CL" altLang="es-CL" dirty="0">
                <a:latin typeface="Arial" panose="020B0604020202020204" pitchFamily="34" charset="0"/>
              </a:rPr>
            </a:br>
            <a:r>
              <a:rPr lang="es-CL" altLang="es-CL" i="1" dirty="0">
                <a:latin typeface="Arial" panose="020B0604020202020204" pitchFamily="34" charset="0"/>
              </a:rPr>
              <a:t>Un servicio técnicamente bueno puede fracasar si la experiencia es mala.</a:t>
            </a:r>
            <a:endParaRPr lang="es-CL" altLang="es-C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78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7DCA1-DB09-A6BA-EC72-76D6C753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D267-B85E-FA76-1EF6-32DE5C99A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DINAMICA 2</a:t>
            </a:r>
          </a:p>
        </p:txBody>
      </p:sp>
    </p:spTree>
    <p:extLst>
      <p:ext uri="{BB962C8B-B14F-4D97-AF65-F5344CB8AC3E}">
        <p14:creationId xmlns:p14="http://schemas.microsoft.com/office/powerpoint/2010/main" val="3557920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98330-9AD5-9260-258B-218E69D6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2"/>
            <a:ext cx="12192000" cy="625475"/>
          </a:xfrm>
        </p:spPr>
        <p:txBody>
          <a:bodyPr>
            <a:normAutofit fontScale="90000"/>
          </a:bodyPr>
          <a:lstStyle/>
          <a:p>
            <a:r>
              <a:rPr lang="es-ES" dirty="0"/>
              <a:t>1.-¿Cómo iniciaría una consultoría ITIL 4 / ISO20000?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CACBD2-7870-2B5E-E85E-14E426ED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350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Paso 0: Alinear expectativas (antes de vender humo)</a:t>
            </a:r>
          </a:p>
          <a:p>
            <a:r>
              <a:rPr lang="es-ES" dirty="0"/>
              <a:t>Primera reunión ejecutiva (CIO / TI / Operaciones):</a:t>
            </a:r>
          </a:p>
          <a:p>
            <a:r>
              <a:rPr lang="es-ES" dirty="0"/>
              <a:t>¿</a:t>
            </a:r>
            <a:r>
              <a:rPr lang="es-ES" b="1" dirty="0"/>
              <a:t>Para qué</a:t>
            </a:r>
            <a:r>
              <a:rPr lang="es-ES" dirty="0"/>
              <a:t> quieren ITIL?</a:t>
            </a:r>
            <a:br>
              <a:rPr lang="es-ES" dirty="0"/>
            </a:br>
            <a:r>
              <a:rPr lang="es-ES" dirty="0"/>
              <a:t>(ordenar el caos, certificar ISO 20000, bajar reclamos, cumplir auditoría, todo lo anterior)</a:t>
            </a:r>
          </a:p>
          <a:p>
            <a:r>
              <a:rPr lang="es-ES" dirty="0"/>
              <a:t>¿Dolor real hoy?</a:t>
            </a:r>
          </a:p>
          <a:p>
            <a:pPr lvl="1"/>
            <a:r>
              <a:rPr lang="es-ES" dirty="0"/>
              <a:t>Incidentes fuera de control</a:t>
            </a:r>
          </a:p>
          <a:p>
            <a:pPr lvl="1"/>
            <a:r>
              <a:rPr lang="es-ES" dirty="0"/>
              <a:t>Proveedores mandando</a:t>
            </a:r>
          </a:p>
          <a:p>
            <a:pPr lvl="1"/>
            <a:r>
              <a:rPr lang="es-ES" dirty="0"/>
              <a:t>Usuarios furiosos</a:t>
            </a:r>
          </a:p>
          <a:p>
            <a:pPr lvl="1"/>
            <a:r>
              <a:rPr lang="es-ES" dirty="0"/>
              <a:t>Auditorías encima</a:t>
            </a:r>
          </a:p>
        </p:txBody>
      </p:sp>
    </p:spTree>
    <p:extLst>
      <p:ext uri="{BB962C8B-B14F-4D97-AF65-F5344CB8AC3E}">
        <p14:creationId xmlns:p14="http://schemas.microsoft.com/office/powerpoint/2010/main" val="456781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BA4CE-54EF-7C4B-A51C-917EFE5E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4E299-8EF7-6D72-DD0D-AF7A7E7C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15600" cy="673100"/>
          </a:xfrm>
        </p:spPr>
        <p:txBody>
          <a:bodyPr>
            <a:normAutofit fontScale="90000"/>
          </a:bodyPr>
          <a:lstStyle/>
          <a:p>
            <a:r>
              <a:rPr lang="es-ES" dirty="0"/>
              <a:t>2.- Información que pediría (</a:t>
            </a:r>
            <a:r>
              <a:rPr lang="es-ES" dirty="0" err="1"/>
              <a:t>checklist</a:t>
            </a:r>
            <a:r>
              <a:rPr lang="es-ES" dirty="0"/>
              <a:t> realista)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47A46-0EC4-27CA-B4E9-B9EFFB5B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771525"/>
            <a:ext cx="10706100" cy="5905499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180AD2D-E2A0-A676-815F-E566F6303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13898"/>
              </p:ext>
            </p:extLst>
          </p:nvPr>
        </p:nvGraphicFramePr>
        <p:xfrm>
          <a:off x="374649" y="550544"/>
          <a:ext cx="1163637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776">
                  <a:extLst>
                    <a:ext uri="{9D8B030D-6E8A-4147-A177-3AD203B41FA5}">
                      <a16:colId xmlns:a16="http://schemas.microsoft.com/office/drawing/2014/main" val="3175652319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372735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 </a:t>
                      </a:r>
                      <a:r>
                        <a:rPr lang="es-ES" b="1" dirty="0"/>
                        <a:t>A. Contexto organizacional</a:t>
                      </a:r>
                    </a:p>
                    <a:p>
                      <a:r>
                        <a:rPr lang="es-ES" dirty="0"/>
                        <a:t>Estrategia de negocio y objetivos TI</a:t>
                      </a:r>
                    </a:p>
                    <a:p>
                      <a:r>
                        <a:rPr lang="es-ES" dirty="0"/>
                        <a:t>Organigrama TI y roles reales (no los del PowerPoint)</a:t>
                      </a:r>
                    </a:p>
                    <a:p>
                      <a:r>
                        <a:rPr lang="es-ES" dirty="0"/>
                        <a:t>Catálogo de servicios (si no existe, lo anotamos como hallazgo)</a:t>
                      </a:r>
                    </a:p>
                    <a:p>
                      <a:r>
                        <a:rPr lang="es-ES" dirty="0"/>
                        <a:t>SLA / OLA / contratos con proveedores</a:t>
                      </a:r>
                    </a:p>
                    <a:p>
                      <a:r>
                        <a:rPr lang="es-ES" dirty="0" err="1"/>
                        <a:t>KPIs</a:t>
                      </a:r>
                      <a:r>
                        <a:rPr lang="es-ES" dirty="0"/>
                        <a:t> actuales (si no hay, perfecto: oportunidad)</a:t>
                      </a:r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B. Operación diaria</a:t>
                      </a:r>
                    </a:p>
                    <a:p>
                      <a:r>
                        <a:rPr lang="es-ES" dirty="0"/>
                        <a:t>Cómo se gestionan hoy:</a:t>
                      </a:r>
                    </a:p>
                    <a:p>
                      <a:pPr lvl="1"/>
                      <a:r>
                        <a:rPr lang="es-ES" dirty="0"/>
                        <a:t>Incidentes</a:t>
                      </a:r>
                    </a:p>
                    <a:p>
                      <a:pPr lvl="1"/>
                      <a:r>
                        <a:rPr lang="es-ES" dirty="0"/>
                        <a:t>Requerimientos</a:t>
                      </a:r>
                    </a:p>
                    <a:p>
                      <a:pPr lvl="1"/>
                      <a:r>
                        <a:rPr lang="es-ES" dirty="0"/>
                        <a:t>Cambios</a:t>
                      </a:r>
                    </a:p>
                    <a:p>
                      <a:pPr lvl="1"/>
                      <a:r>
                        <a:rPr lang="es-ES" dirty="0"/>
                        <a:t>Problemas</a:t>
                      </a:r>
                    </a:p>
                    <a:p>
                      <a:r>
                        <a:rPr lang="es-ES" dirty="0"/>
                        <a:t>Herramientas usadas:</a:t>
                      </a:r>
                    </a:p>
                    <a:p>
                      <a:pPr lvl="1"/>
                      <a:r>
                        <a:rPr lang="es-ES" dirty="0" err="1"/>
                        <a:t>Service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Desk</a:t>
                      </a:r>
                      <a:endParaRPr lang="es-ES" dirty="0"/>
                    </a:p>
                    <a:p>
                      <a:pPr lvl="1"/>
                      <a:r>
                        <a:rPr lang="es-ES" dirty="0"/>
                        <a:t>CMDB (si existe… y si está viva)</a:t>
                      </a:r>
                    </a:p>
                    <a:p>
                      <a:pPr lvl="1"/>
                      <a:r>
                        <a:rPr lang="es-ES" dirty="0"/>
                        <a:t>Monitoreo</a:t>
                      </a:r>
                    </a:p>
                    <a:p>
                      <a:r>
                        <a:rPr lang="es-ES" dirty="0"/>
                        <a:t>Volumen:</a:t>
                      </a:r>
                    </a:p>
                    <a:p>
                      <a:pPr lvl="1"/>
                      <a:r>
                        <a:rPr lang="es-ES" dirty="0"/>
                        <a:t>Incidentes / mes</a:t>
                      </a:r>
                    </a:p>
                    <a:p>
                      <a:pPr lvl="1"/>
                      <a:r>
                        <a:rPr lang="es-ES" dirty="0"/>
                        <a:t>Incidentes críticos</a:t>
                      </a:r>
                    </a:p>
                    <a:p>
                      <a:pPr lvl="1"/>
                      <a:r>
                        <a:rPr lang="es-ES" dirty="0"/>
                        <a:t>Backlog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C. Gobierno y control (ISO 20000)</a:t>
                      </a:r>
                    </a:p>
                    <a:p>
                      <a:r>
                        <a:rPr lang="es-ES" dirty="0"/>
                        <a:t>Políticas TI existentes</a:t>
                      </a:r>
                    </a:p>
                    <a:p>
                      <a:r>
                        <a:rPr lang="es-ES" dirty="0"/>
                        <a:t>Evidencias documentales</a:t>
                      </a:r>
                    </a:p>
                    <a:p>
                      <a:r>
                        <a:rPr lang="es-ES" dirty="0"/>
                        <a:t>Auditorías previas</a:t>
                      </a:r>
                    </a:p>
                    <a:p>
                      <a:r>
                        <a:rPr lang="es-ES" dirty="0"/>
                        <a:t>Gestión de proveedores</a:t>
                      </a:r>
                    </a:p>
                    <a:p>
                      <a:r>
                        <a:rPr lang="es-ES" dirty="0"/>
                        <a:t>Continuidad / seguridad (aunque sea básica)</a:t>
                      </a:r>
                    </a:p>
                    <a:p>
                      <a:r>
                        <a:rPr lang="es-ES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Todo esto se levanta </a:t>
                      </a:r>
                      <a:r>
                        <a:rPr lang="es-ES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en 2–3 semanas máximo</a:t>
                      </a:r>
                      <a:r>
                        <a:rPr lang="es-ES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. Más tiempo = consultoría inútil.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5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16A4F-23EA-7780-A2A6-D59C2B087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DB68-CE61-B04E-5905-860C2C20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MEJORA CONTINUA</a:t>
            </a:r>
          </a:p>
        </p:txBody>
      </p:sp>
      <p:pic>
        <p:nvPicPr>
          <p:cNvPr id="4" name="Imagen 3" descr="Captura de pantalla de un celular con texto&#10;&#10;El contenido generado por IA puede ser incorrecto.">
            <a:extLst>
              <a:ext uri="{FF2B5EF4-FFF2-40B4-BE49-F238E27FC236}">
                <a16:creationId xmlns:a16="http://schemas.microsoft.com/office/drawing/2014/main" id="{2FB01B2C-B963-C3E6-202B-E19DB57AD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541273"/>
            <a:ext cx="7225748" cy="3775453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DD32E67-89E6-E7D0-F7FF-DBFAB2D2F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1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0BD04-E511-92B4-C5EB-1A41BB169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8C086-EAC2-D026-2962-3E4BBEB9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17475"/>
            <a:ext cx="11772900" cy="815975"/>
          </a:xfrm>
        </p:spPr>
        <p:txBody>
          <a:bodyPr>
            <a:normAutofit fontScale="90000"/>
          </a:bodyPr>
          <a:lstStyle/>
          <a:p>
            <a:r>
              <a:rPr lang="es-ES" dirty="0"/>
              <a:t>3.- ¿Cómo comenzaría la implementación? (orden correcto)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BE378-CDED-A2B2-FD39-CC9D3E21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190624"/>
            <a:ext cx="11582400" cy="5429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 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E9B617D-CAB8-9C65-4AE3-9F8E8B7F2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64421"/>
              </p:ext>
            </p:extLst>
          </p:nvPr>
        </p:nvGraphicFramePr>
        <p:xfrm>
          <a:off x="635000" y="1310216"/>
          <a:ext cx="10642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300">
                  <a:extLst>
                    <a:ext uri="{9D8B030D-6E8A-4147-A177-3AD203B41FA5}">
                      <a16:colId xmlns:a16="http://schemas.microsoft.com/office/drawing/2014/main" val="522744461"/>
                    </a:ext>
                  </a:extLst>
                </a:gridCol>
                <a:gridCol w="5321300">
                  <a:extLst>
                    <a:ext uri="{9D8B030D-6E8A-4147-A177-3AD203B41FA5}">
                      <a16:colId xmlns:a16="http://schemas.microsoft.com/office/drawing/2014/main" val="1045732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b="1" dirty="0"/>
                        <a:t>Fase 1: Diagnóstico de madurez (ITIL + ISO)</a:t>
                      </a:r>
                    </a:p>
                    <a:p>
                      <a:r>
                        <a:rPr lang="es-ES" dirty="0" err="1"/>
                        <a:t>Assessment</a:t>
                      </a:r>
                      <a:r>
                        <a:rPr lang="es-ES" dirty="0"/>
                        <a:t> ITIL 4 por prácticas</a:t>
                      </a:r>
                    </a:p>
                    <a:p>
                      <a:r>
                        <a:rPr lang="es-ES" dirty="0"/>
                        <a:t>Gap </a:t>
                      </a:r>
                      <a:r>
                        <a:rPr lang="es-ES" dirty="0" err="1"/>
                        <a:t>Analysis</a:t>
                      </a:r>
                      <a:r>
                        <a:rPr lang="es-ES" dirty="0"/>
                        <a:t> contra ISO 20000</a:t>
                      </a:r>
                    </a:p>
                    <a:p>
                      <a:r>
                        <a:rPr lang="es-ES" dirty="0"/>
                        <a:t>Mapa de riesgos operacionales</a:t>
                      </a:r>
                    </a:p>
                    <a:p>
                      <a:r>
                        <a:rPr lang="es-ES" dirty="0"/>
                        <a:t>Identificación de </a:t>
                      </a:r>
                      <a:r>
                        <a:rPr lang="es-ES" dirty="0" err="1"/>
                        <a:t>quick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wins</a:t>
                      </a:r>
                      <a:endParaRPr lang="es-ES" dirty="0"/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 </a:t>
                      </a:r>
                      <a:r>
                        <a:rPr lang="es-ES" b="1" dirty="0"/>
                        <a:t>Entregable clave</a:t>
                      </a:r>
                      <a:r>
                        <a:rPr lang="es-ES" dirty="0"/>
                        <a:t>:</a:t>
                      </a:r>
                      <a:br>
                        <a:rPr lang="es-ES" dirty="0"/>
                      </a:br>
                      <a:r>
                        <a:rPr lang="es-ES" dirty="0"/>
                        <a:t>Resumen ejecutivo con:</a:t>
                      </a:r>
                    </a:p>
                    <a:p>
                      <a:r>
                        <a:rPr lang="es-ES" dirty="0"/>
                        <a:t>Qué está mal</a:t>
                      </a:r>
                    </a:p>
                    <a:p>
                      <a:r>
                        <a:rPr lang="es-ES" dirty="0"/>
                        <a:t>Qué es crítico</a:t>
                      </a:r>
                    </a:p>
                    <a:p>
                      <a:r>
                        <a:rPr lang="es-ES" dirty="0"/>
                        <a:t>Qué se puede arreglar rápido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b="1" dirty="0"/>
                        <a:t>Fase 2: Priorizar prácticas (NO todo ITIL)</a:t>
                      </a:r>
                    </a:p>
                    <a:p>
                      <a:r>
                        <a:rPr lang="es-ES" dirty="0"/>
                        <a:t>Empiezo </a:t>
                      </a:r>
                      <a:r>
                        <a:rPr lang="es-ES" b="1" dirty="0"/>
                        <a:t>solo por lo que duele</a:t>
                      </a:r>
                      <a:r>
                        <a:rPr lang="es-ES" dirty="0"/>
                        <a:t>:</a:t>
                      </a:r>
                    </a:p>
                    <a:p>
                      <a:r>
                        <a:rPr lang="es-ES" b="1" dirty="0" err="1"/>
                        <a:t>Incident</a:t>
                      </a:r>
                      <a:r>
                        <a:rPr lang="es-ES" b="1" dirty="0"/>
                        <a:t> Management</a:t>
                      </a:r>
                      <a:endParaRPr lang="es-ES" dirty="0"/>
                    </a:p>
                    <a:p>
                      <a:r>
                        <a:rPr lang="es-ES" b="1" dirty="0" err="1"/>
                        <a:t>Service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Request</a:t>
                      </a:r>
                      <a:r>
                        <a:rPr lang="es-ES" b="1" dirty="0"/>
                        <a:t> Management</a:t>
                      </a:r>
                      <a:endParaRPr lang="es-ES" dirty="0"/>
                    </a:p>
                    <a:p>
                      <a:r>
                        <a:rPr lang="es-ES" b="1" dirty="0"/>
                        <a:t>Change </a:t>
                      </a:r>
                      <a:r>
                        <a:rPr lang="es-ES" b="1" dirty="0" err="1"/>
                        <a:t>Enablement</a:t>
                      </a:r>
                      <a:endParaRPr lang="es-ES" dirty="0"/>
                    </a:p>
                    <a:p>
                      <a:r>
                        <a:rPr lang="es-ES" b="1" dirty="0" err="1"/>
                        <a:t>Service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Level</a:t>
                      </a:r>
                      <a:r>
                        <a:rPr lang="es-ES" b="1" dirty="0"/>
                        <a:t> Management</a:t>
                      </a:r>
                      <a:endParaRPr lang="es-ES" dirty="0"/>
                    </a:p>
                    <a:p>
                      <a:r>
                        <a:rPr lang="es-ES" b="1" dirty="0" err="1"/>
                        <a:t>Supplier</a:t>
                      </a:r>
                      <a:r>
                        <a:rPr lang="es-ES" b="1" dirty="0"/>
                        <a:t> Management</a:t>
                      </a:r>
                      <a:endParaRPr lang="es-ES" dirty="0"/>
                    </a:p>
                    <a:p>
                      <a:r>
                        <a:rPr lang="es-ES" dirty="0"/>
                        <a:t>El resto viene después. ITIL no es Pokémon: no hay que atraparlos todos.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6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158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3BFE-D4C6-16FE-15D2-DD663E97E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87BA3-B105-CA99-E121-5216E9E4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17475"/>
            <a:ext cx="11772900" cy="815975"/>
          </a:xfrm>
        </p:spPr>
        <p:txBody>
          <a:bodyPr>
            <a:normAutofit fontScale="90000"/>
          </a:bodyPr>
          <a:lstStyle/>
          <a:p>
            <a:r>
              <a:rPr lang="es-ES" dirty="0"/>
              <a:t>3.- ¿Cómo comenzaría la implementación? (orden correcto)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6B163-E7B4-9B3B-69EE-FF8E779D6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933450"/>
            <a:ext cx="11582400" cy="580707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s-ES" dirty="0"/>
            </a:b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b="1" dirty="0"/>
              <a:t> 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6676EEE-120B-3380-293D-23C76F852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9993"/>
              </p:ext>
            </p:extLst>
          </p:nvPr>
        </p:nvGraphicFramePr>
        <p:xfrm>
          <a:off x="536574" y="1158875"/>
          <a:ext cx="1072197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988">
                  <a:extLst>
                    <a:ext uri="{9D8B030D-6E8A-4147-A177-3AD203B41FA5}">
                      <a16:colId xmlns:a16="http://schemas.microsoft.com/office/drawing/2014/main" val="4154158333"/>
                    </a:ext>
                  </a:extLst>
                </a:gridCol>
                <a:gridCol w="5360988">
                  <a:extLst>
                    <a:ext uri="{9D8B030D-6E8A-4147-A177-3AD203B41FA5}">
                      <a16:colId xmlns:a16="http://schemas.microsoft.com/office/drawing/2014/main" val="55288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b="1" dirty="0"/>
                        <a:t>Fase 3: Diseño mínimo viable (MVP ITIL)</a:t>
                      </a:r>
                    </a:p>
                    <a:p>
                      <a:r>
                        <a:rPr lang="es-ES" dirty="0"/>
                        <a:t>Por cada práctica:</a:t>
                      </a:r>
                    </a:p>
                    <a:p>
                      <a:r>
                        <a:rPr lang="es-ES" dirty="0"/>
                        <a:t>Objetivo claro</a:t>
                      </a:r>
                    </a:p>
                    <a:p>
                      <a:r>
                        <a:rPr lang="es-ES" dirty="0"/>
                        <a:t>Flujo simple (BPMN liviano)</a:t>
                      </a:r>
                    </a:p>
                    <a:p>
                      <a:r>
                        <a:rPr lang="es-ES" dirty="0"/>
                        <a:t>Roles RACI reales</a:t>
                      </a:r>
                    </a:p>
                    <a:p>
                      <a:r>
                        <a:rPr lang="es-ES" dirty="0" err="1"/>
                        <a:t>KPIs</a:t>
                      </a:r>
                      <a:r>
                        <a:rPr lang="es-ES" dirty="0"/>
                        <a:t> útiles (no decorativos)</a:t>
                      </a:r>
                    </a:p>
                    <a:p>
                      <a:r>
                        <a:rPr lang="es-ES" dirty="0"/>
                        <a:t>Procedimientos cortos (1–2 páginas)</a:t>
                      </a:r>
                    </a:p>
                    <a:p>
                      <a:pPr marL="0" indent="0">
                        <a:buNone/>
                      </a:pPr>
                      <a:r>
                        <a:rPr lang="es-ES" dirty="0"/>
                        <a:t> Ejemplo </a:t>
                      </a:r>
                      <a:r>
                        <a:rPr lang="es-ES" dirty="0" err="1"/>
                        <a:t>Incident</a:t>
                      </a:r>
                      <a:r>
                        <a:rPr lang="es-ES" dirty="0"/>
                        <a:t> Management:</a:t>
                      </a:r>
                    </a:p>
                    <a:p>
                      <a:r>
                        <a:rPr lang="es-ES" dirty="0"/>
                        <a:t>Clasificación clara</a:t>
                      </a:r>
                    </a:p>
                    <a:p>
                      <a:r>
                        <a:rPr lang="es-ES" dirty="0"/>
                        <a:t>Escalamiento definido</a:t>
                      </a:r>
                    </a:p>
                    <a:p>
                      <a:r>
                        <a:rPr lang="es-ES" dirty="0"/>
                        <a:t>Prioridad basada en impacto x urgencia</a:t>
                      </a:r>
                    </a:p>
                    <a:p>
                      <a:r>
                        <a:rPr lang="es-ES" dirty="0"/>
                        <a:t>SLA realista</a:t>
                      </a:r>
                    </a:p>
                    <a:p>
                      <a:r>
                        <a:rPr lang="es-ES" dirty="0"/>
                        <a:t>Registro obligatorio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b="1" dirty="0"/>
                        <a:t>Fase 4: Herramientas y datos (sin casarse con el software)</a:t>
                      </a:r>
                    </a:p>
                    <a:p>
                      <a:r>
                        <a:rPr lang="es-ES" dirty="0"/>
                        <a:t>Ajustar la herramienta actual (si sirve)</a:t>
                      </a:r>
                    </a:p>
                    <a:p>
                      <a:r>
                        <a:rPr lang="es-ES" dirty="0"/>
                        <a:t>Configurar flujos</a:t>
                      </a:r>
                    </a:p>
                    <a:p>
                      <a:r>
                        <a:rPr lang="es-ES" dirty="0"/>
                        <a:t>Automatizar lo repetitivo</a:t>
                      </a:r>
                    </a:p>
                    <a:p>
                      <a:r>
                        <a:rPr lang="es-ES" dirty="0"/>
                        <a:t>Limpiar datos basura</a:t>
                      </a:r>
                    </a:p>
                    <a:p>
                      <a:r>
                        <a:rPr lang="es-ES" dirty="0"/>
                        <a:t>La herramienta </a:t>
                      </a:r>
                      <a:r>
                        <a:rPr lang="es-ES" b="1" dirty="0"/>
                        <a:t>no</a:t>
                      </a:r>
                      <a:r>
                        <a:rPr lang="es-ES" dirty="0"/>
                        <a:t> arregla procesos malos.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5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963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C323-E048-855B-DC21-4D4D9521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D276A-E17F-CDA8-1392-418930B0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17475"/>
            <a:ext cx="11772900" cy="815975"/>
          </a:xfrm>
        </p:spPr>
        <p:txBody>
          <a:bodyPr>
            <a:normAutofit fontScale="90000"/>
          </a:bodyPr>
          <a:lstStyle/>
          <a:p>
            <a:r>
              <a:rPr lang="es-ES" dirty="0"/>
              <a:t>3.- ¿Cómo comenzaría la implementación? (orden correcto)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B9D2CC-2C16-648D-8766-2015B552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57275"/>
            <a:ext cx="11582400" cy="537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55325E-4D52-72FF-CB34-CADE5278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32093"/>
              </p:ext>
            </p:extLst>
          </p:nvPr>
        </p:nvGraphicFramePr>
        <p:xfrm>
          <a:off x="739775" y="1329266"/>
          <a:ext cx="106616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825">
                  <a:extLst>
                    <a:ext uri="{9D8B030D-6E8A-4147-A177-3AD203B41FA5}">
                      <a16:colId xmlns:a16="http://schemas.microsoft.com/office/drawing/2014/main" val="385335854"/>
                    </a:ext>
                  </a:extLst>
                </a:gridCol>
                <a:gridCol w="5330825">
                  <a:extLst>
                    <a:ext uri="{9D8B030D-6E8A-4147-A177-3AD203B41FA5}">
                      <a16:colId xmlns:a16="http://schemas.microsoft.com/office/drawing/2014/main" val="3746164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b="1" dirty="0"/>
                        <a:t>Fase 5: Gestión del cambio (la parte que todos olvidan)</a:t>
                      </a:r>
                    </a:p>
                    <a:p>
                      <a:r>
                        <a:rPr lang="es-ES" dirty="0"/>
                        <a:t>Capacitación por rol (no genérica)</a:t>
                      </a:r>
                    </a:p>
                    <a:p>
                      <a:r>
                        <a:rPr lang="es-ES" dirty="0"/>
                        <a:t>Piloto controlado</a:t>
                      </a:r>
                    </a:p>
                    <a:p>
                      <a:r>
                        <a:rPr lang="es-ES" dirty="0"/>
                        <a:t>Acompañamiento en operación real</a:t>
                      </a:r>
                    </a:p>
                    <a:p>
                      <a:r>
                        <a:rPr lang="es-ES" dirty="0"/>
                        <a:t>Ajustes semanales</a:t>
                      </a:r>
                    </a:p>
                    <a:p>
                      <a:pPr marL="0" indent="0">
                        <a:buNone/>
                      </a:pPr>
                      <a:r>
                        <a:rPr lang="es-ES" dirty="0"/>
                        <a:t> Si la gente no adopta → el proyecto muere.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b="1" dirty="0"/>
                        <a:t>Fase 6: ISO 20000 (si aplica)</a:t>
                      </a:r>
                    </a:p>
                    <a:p>
                      <a:r>
                        <a:rPr lang="es-ES" dirty="0"/>
                        <a:t>Documentación exigida (sin </a:t>
                      </a:r>
                      <a:r>
                        <a:rPr lang="es-ES" dirty="0" err="1"/>
                        <a:t>sobre-documentar</a:t>
                      </a:r>
                      <a:r>
                        <a:rPr lang="es-ES" dirty="0"/>
                        <a:t>)</a:t>
                      </a:r>
                    </a:p>
                    <a:p>
                      <a:r>
                        <a:rPr lang="es-ES" dirty="0"/>
                        <a:t>Evidencias operativas reales</a:t>
                      </a:r>
                    </a:p>
                    <a:p>
                      <a:r>
                        <a:rPr lang="es-ES" dirty="0"/>
                        <a:t>Auditoría interna</a:t>
                      </a:r>
                    </a:p>
                    <a:p>
                      <a:r>
                        <a:rPr lang="es-ES" dirty="0"/>
                        <a:t>Plan de mejora continua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40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6483F-5DE7-E80B-4D16-4CF156D7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E7A4F-4EA6-E559-623F-94141FDC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17475"/>
            <a:ext cx="11744325" cy="815975"/>
          </a:xfrm>
        </p:spPr>
        <p:txBody>
          <a:bodyPr>
            <a:normAutofit fontScale="90000"/>
          </a:bodyPr>
          <a:lstStyle/>
          <a:p>
            <a:r>
              <a:rPr lang="es-ES" dirty="0"/>
              <a:t>3.- ¿Cómo comenzaría la implementación? (orden correcto)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D6082-4F36-27E1-77A2-B200A767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53331"/>
            <a:ext cx="11582400" cy="52331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CL" dirty="0"/>
              <a:t> </a:t>
            </a:r>
            <a:r>
              <a:rPr lang="es-ES" b="1" dirty="0"/>
              <a:t>Principios clave (experiencia pura)</a:t>
            </a:r>
          </a:p>
          <a:p>
            <a:r>
              <a:rPr lang="es-ES" dirty="0"/>
              <a:t>❌ No empezar por la CMDB</a:t>
            </a:r>
          </a:p>
          <a:p>
            <a:r>
              <a:rPr lang="es-ES" dirty="0"/>
              <a:t>❌ No documentar todo al inicio</a:t>
            </a:r>
          </a:p>
          <a:p>
            <a:r>
              <a:rPr lang="es-ES" dirty="0"/>
              <a:t>❌ No copiar </a:t>
            </a:r>
            <a:r>
              <a:rPr lang="es-ES" dirty="0" err="1"/>
              <a:t>frameworks</a:t>
            </a:r>
            <a:r>
              <a:rPr lang="es-ES" dirty="0"/>
              <a:t> genéricos</a:t>
            </a:r>
          </a:p>
          <a:p>
            <a:r>
              <a:rPr lang="es-ES" dirty="0"/>
              <a:t>✅ Empezar por el dolor</a:t>
            </a:r>
          </a:p>
          <a:p>
            <a:r>
              <a:rPr lang="es-ES" dirty="0"/>
              <a:t>✅ Mostrar mejoras rápidas</a:t>
            </a:r>
          </a:p>
          <a:p>
            <a:r>
              <a:rPr lang="es-ES" dirty="0"/>
              <a:t>✅ Medir antes y después</a:t>
            </a:r>
          </a:p>
          <a:p>
            <a:pPr marL="0" indent="0">
              <a:buNone/>
            </a:pPr>
            <a:br>
              <a:rPr lang="es-ES" dirty="0"/>
            </a:br>
            <a:endParaRPr lang="es-ES" dirty="0"/>
          </a:p>
          <a:p>
            <a:r>
              <a:rPr lang="es-ES" b="1" dirty="0"/>
              <a:t>5️⃣ Resultado esperado en 90 días</a:t>
            </a:r>
          </a:p>
          <a:p>
            <a:r>
              <a:rPr lang="es-ES" dirty="0"/>
              <a:t>Incidentes bajo control</a:t>
            </a:r>
          </a:p>
          <a:p>
            <a:r>
              <a:rPr lang="es-ES" dirty="0"/>
              <a:t>Roles claros</a:t>
            </a:r>
          </a:p>
          <a:p>
            <a:r>
              <a:rPr lang="es-ES" dirty="0"/>
              <a:t>SLA medibles</a:t>
            </a:r>
          </a:p>
          <a:p>
            <a:r>
              <a:rPr lang="es-ES" dirty="0"/>
              <a:t>Menos incendios</a:t>
            </a:r>
          </a:p>
          <a:p>
            <a:r>
              <a:rPr lang="es-ES" dirty="0"/>
              <a:t>Base sólida para ISO 20000</a:t>
            </a:r>
          </a:p>
          <a:p>
            <a:r>
              <a:rPr lang="es-ES" dirty="0"/>
              <a:t>TI hablando el idioma del negocio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86199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E8497-1528-A7FB-A347-9EA1BB7E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9FF78-295A-0AFF-89C0-3329B5B8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s-CL" dirty="0"/>
              <a:t>ROADMAP DE IMPLEMENTACIÓN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218F4D3-E89B-E335-A3FB-3255D9361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688489"/>
              </p:ext>
            </p:extLst>
          </p:nvPr>
        </p:nvGraphicFramePr>
        <p:xfrm>
          <a:off x="304800" y="596106"/>
          <a:ext cx="1167765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0">
                  <a:extLst>
                    <a:ext uri="{9D8B030D-6E8A-4147-A177-3AD203B41FA5}">
                      <a16:colId xmlns:a16="http://schemas.microsoft.com/office/drawing/2014/main" val="2860192266"/>
                    </a:ext>
                  </a:extLst>
                </a:gridCol>
                <a:gridCol w="5543550">
                  <a:extLst>
                    <a:ext uri="{9D8B030D-6E8A-4147-A177-3AD203B41FA5}">
                      <a16:colId xmlns:a16="http://schemas.microsoft.com/office/drawing/2014/main" val="92795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Mes 1 – Diagnóstico y alineación</a:t>
                      </a:r>
                    </a:p>
                    <a:p>
                      <a:r>
                        <a:rPr lang="es-ES" b="1" dirty="0"/>
                        <a:t>Objetivo:</a:t>
                      </a:r>
                      <a:r>
                        <a:rPr lang="es-ES" dirty="0"/>
                        <a:t> saber dónde estamos y no autoengañarnos.</a:t>
                      </a:r>
                    </a:p>
                    <a:p>
                      <a:r>
                        <a:rPr lang="es-ES" dirty="0" err="1"/>
                        <a:t>Assessment</a:t>
                      </a:r>
                      <a:r>
                        <a:rPr lang="es-ES" dirty="0"/>
                        <a:t> de madurez ITIL 4 (por prácticas)</a:t>
                      </a:r>
                    </a:p>
                    <a:p>
                      <a:r>
                        <a:rPr lang="es-ES" dirty="0"/>
                        <a:t>Gap </a:t>
                      </a:r>
                      <a:r>
                        <a:rPr lang="es-ES" dirty="0" err="1"/>
                        <a:t>Analysis</a:t>
                      </a:r>
                      <a:r>
                        <a:rPr lang="es-ES" dirty="0"/>
                        <a:t> ISO 20000</a:t>
                      </a:r>
                    </a:p>
                    <a:p>
                      <a:r>
                        <a:rPr lang="es-ES" dirty="0"/>
                        <a:t>Mapa de servicios TI</a:t>
                      </a:r>
                    </a:p>
                    <a:p>
                      <a:r>
                        <a:rPr lang="es-ES" dirty="0"/>
                        <a:t>Identificación de riesgos operacionales</a:t>
                      </a:r>
                    </a:p>
                    <a:p>
                      <a:r>
                        <a:rPr lang="es-ES" dirty="0"/>
                        <a:t>Definición de </a:t>
                      </a:r>
                      <a:r>
                        <a:rPr lang="es-ES" dirty="0" err="1"/>
                        <a:t>KPIs</a:t>
                      </a:r>
                      <a:r>
                        <a:rPr lang="es-ES" dirty="0"/>
                        <a:t> base (línea cero)</a:t>
                      </a:r>
                    </a:p>
                    <a:p>
                      <a:r>
                        <a:rPr lang="es-ES" b="1" dirty="0"/>
                        <a:t>Entregables</a:t>
                      </a:r>
                      <a:endParaRPr lang="es-ES" dirty="0"/>
                    </a:p>
                    <a:p>
                      <a:r>
                        <a:rPr lang="es-ES" dirty="0"/>
                        <a:t>Informe ejecutivo (10–15 páginas)</a:t>
                      </a:r>
                    </a:p>
                    <a:p>
                      <a:r>
                        <a:rPr lang="es-ES" dirty="0" err="1"/>
                        <a:t>Roadmap</a:t>
                      </a:r>
                      <a:r>
                        <a:rPr lang="es-ES" dirty="0"/>
                        <a:t> aprobado por la dirección</a:t>
                      </a:r>
                    </a:p>
                    <a:p>
                      <a:r>
                        <a:rPr lang="es-ES" dirty="0"/>
                        <a:t>Backlog de mejoras priorizado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Mes 2 – Fundamentos operacionales</a:t>
                      </a:r>
                    </a:p>
                    <a:p>
                      <a:r>
                        <a:rPr lang="es-ES" b="1" dirty="0"/>
                        <a:t>Objetivo:</a:t>
                      </a:r>
                      <a:r>
                        <a:rPr lang="es-ES" dirty="0"/>
                        <a:t> apagar incendios recurrentes.</a:t>
                      </a:r>
                    </a:p>
                    <a:p>
                      <a:r>
                        <a:rPr lang="es-ES" dirty="0"/>
                        <a:t>Prácticas:</a:t>
                      </a:r>
                    </a:p>
                    <a:p>
                      <a:r>
                        <a:rPr lang="es-ES" dirty="0" err="1"/>
                        <a:t>Incident</a:t>
                      </a:r>
                      <a:r>
                        <a:rPr lang="es-ES" dirty="0"/>
                        <a:t> Management</a:t>
                      </a:r>
                    </a:p>
                    <a:p>
                      <a:r>
                        <a:rPr lang="es-ES" dirty="0" err="1"/>
                        <a:t>Service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Request</a:t>
                      </a:r>
                      <a:r>
                        <a:rPr lang="es-ES" dirty="0"/>
                        <a:t> Management</a:t>
                      </a:r>
                    </a:p>
                    <a:p>
                      <a:r>
                        <a:rPr lang="es-ES" dirty="0" err="1"/>
                        <a:t>Service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Desk</a:t>
                      </a:r>
                      <a:endParaRPr lang="es-ES" dirty="0"/>
                    </a:p>
                    <a:p>
                      <a:r>
                        <a:rPr lang="es-ES" dirty="0"/>
                        <a:t>Acciones:</a:t>
                      </a:r>
                    </a:p>
                    <a:p>
                      <a:r>
                        <a:rPr lang="es-ES" dirty="0"/>
                        <a:t>Flujos BPMN simples</a:t>
                      </a:r>
                    </a:p>
                    <a:p>
                      <a:r>
                        <a:rPr lang="es-ES" dirty="0"/>
                        <a:t>Matriz RACI</a:t>
                      </a:r>
                    </a:p>
                    <a:p>
                      <a:r>
                        <a:rPr lang="es-ES" dirty="0"/>
                        <a:t>Catálogo básico de servicios</a:t>
                      </a:r>
                    </a:p>
                    <a:p>
                      <a:r>
                        <a:rPr lang="es-ES" dirty="0"/>
                        <a:t>SLA iniciales realistas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5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06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8D-CCBC-2372-862B-AA807263A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58A43-4516-6F4B-DD92-31D6B40D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s-CL" dirty="0"/>
              <a:t>ROADMAP DE IMPLEMENTACIÓN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A7062-6F53-2DC9-E8F1-7FB28889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55228"/>
            <a:ext cx="11582400" cy="5747544"/>
          </a:xfrm>
        </p:spPr>
        <p:txBody>
          <a:bodyPr>
            <a:normAutofit/>
          </a:bodyPr>
          <a:lstStyle/>
          <a:p>
            <a:r>
              <a:rPr lang="es-ES" b="1" dirty="0"/>
              <a:t> </a:t>
            </a:r>
            <a:br>
              <a:rPr lang="es-ES" dirty="0"/>
            </a:br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2AE7142-8447-DEAE-76F0-913E2DBDB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83086"/>
              </p:ext>
            </p:extLst>
          </p:nvPr>
        </p:nvGraphicFramePr>
        <p:xfrm>
          <a:off x="822324" y="1043516"/>
          <a:ext cx="1076007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038">
                  <a:extLst>
                    <a:ext uri="{9D8B030D-6E8A-4147-A177-3AD203B41FA5}">
                      <a16:colId xmlns:a16="http://schemas.microsoft.com/office/drawing/2014/main" val="4173146412"/>
                    </a:ext>
                  </a:extLst>
                </a:gridCol>
                <a:gridCol w="5380038">
                  <a:extLst>
                    <a:ext uri="{9D8B030D-6E8A-4147-A177-3AD203B41FA5}">
                      <a16:colId xmlns:a16="http://schemas.microsoft.com/office/drawing/2014/main" val="138546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Mes 3 – Control y estabilidad</a:t>
                      </a:r>
                    </a:p>
                    <a:p>
                      <a:r>
                        <a:rPr lang="es-ES" b="1" dirty="0"/>
                        <a:t>Objetivo:</a:t>
                      </a:r>
                      <a:r>
                        <a:rPr lang="es-ES" dirty="0"/>
                        <a:t> dejar de improvisar.</a:t>
                      </a:r>
                    </a:p>
                    <a:p>
                      <a:r>
                        <a:rPr lang="es-ES" dirty="0"/>
                        <a:t>Prácticas:</a:t>
                      </a:r>
                    </a:p>
                    <a:p>
                      <a:r>
                        <a:rPr lang="es-ES" dirty="0"/>
                        <a:t>Change </a:t>
                      </a:r>
                      <a:r>
                        <a:rPr lang="es-ES" dirty="0" err="1"/>
                        <a:t>Enablement</a:t>
                      </a:r>
                      <a:endParaRPr lang="es-ES" dirty="0"/>
                    </a:p>
                    <a:p>
                      <a:r>
                        <a:rPr lang="es-ES" dirty="0" err="1"/>
                        <a:t>Problem</a:t>
                      </a:r>
                      <a:r>
                        <a:rPr lang="es-ES" dirty="0"/>
                        <a:t> Management</a:t>
                      </a:r>
                    </a:p>
                    <a:p>
                      <a:r>
                        <a:rPr lang="es-ES" dirty="0" err="1"/>
                        <a:t>Knowledge</a:t>
                      </a:r>
                      <a:r>
                        <a:rPr lang="es-ES" dirty="0"/>
                        <a:t> Management</a:t>
                      </a:r>
                    </a:p>
                    <a:p>
                      <a:r>
                        <a:rPr lang="es-ES" dirty="0"/>
                        <a:t>Acciones:</a:t>
                      </a:r>
                    </a:p>
                    <a:p>
                      <a:r>
                        <a:rPr lang="es-ES" dirty="0"/>
                        <a:t>Comité de cambios (CAB light)</a:t>
                      </a:r>
                    </a:p>
                    <a:p>
                      <a:r>
                        <a:rPr lang="es-ES" dirty="0"/>
                        <a:t>Gestión de causas raíz</a:t>
                      </a:r>
                    </a:p>
                    <a:p>
                      <a:r>
                        <a:rPr lang="es-ES" dirty="0"/>
                        <a:t>Base de conocimiento operativa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🔹 Mes 4 – Gobierno y proveedores</a:t>
                      </a:r>
                    </a:p>
                    <a:p>
                      <a:r>
                        <a:rPr lang="es-ES" b="1" dirty="0"/>
                        <a:t>Objetivo:</a:t>
                      </a:r>
                      <a:r>
                        <a:rPr lang="es-ES" dirty="0"/>
                        <a:t> que TI deje de ser reactivo.</a:t>
                      </a:r>
                    </a:p>
                    <a:p>
                      <a:r>
                        <a:rPr lang="es-ES" dirty="0"/>
                        <a:t>Prácticas:</a:t>
                      </a:r>
                    </a:p>
                    <a:p>
                      <a:r>
                        <a:rPr lang="es-ES" dirty="0" err="1"/>
                        <a:t>Service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Level</a:t>
                      </a:r>
                      <a:r>
                        <a:rPr lang="es-ES" dirty="0"/>
                        <a:t> Management</a:t>
                      </a:r>
                    </a:p>
                    <a:p>
                      <a:r>
                        <a:rPr lang="es-ES" dirty="0" err="1"/>
                        <a:t>Supplier</a:t>
                      </a:r>
                      <a:r>
                        <a:rPr lang="es-ES" dirty="0"/>
                        <a:t> Management</a:t>
                      </a:r>
                    </a:p>
                    <a:p>
                      <a:r>
                        <a:rPr lang="es-ES" dirty="0" err="1"/>
                        <a:t>Service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Financial</a:t>
                      </a:r>
                      <a:r>
                        <a:rPr lang="es-ES" dirty="0"/>
                        <a:t> Management (básico)</a:t>
                      </a:r>
                    </a:p>
                    <a:p>
                      <a:r>
                        <a:rPr lang="es-ES" dirty="0"/>
                        <a:t>Acciones:</a:t>
                      </a:r>
                    </a:p>
                    <a:p>
                      <a:r>
                        <a:rPr lang="es-ES" dirty="0" err="1"/>
                        <a:t>SLAs</a:t>
                      </a:r>
                      <a:r>
                        <a:rPr lang="es-ES" dirty="0"/>
                        <a:t> firmados</a:t>
                      </a:r>
                    </a:p>
                    <a:p>
                      <a:r>
                        <a:rPr lang="es-ES" dirty="0" err="1"/>
                        <a:t>OLAs</a:t>
                      </a:r>
                      <a:r>
                        <a:rPr lang="es-ES" dirty="0"/>
                        <a:t> internos</a:t>
                      </a:r>
                    </a:p>
                    <a:p>
                      <a:r>
                        <a:rPr lang="es-ES" dirty="0" err="1"/>
                        <a:t>KPIs</a:t>
                      </a:r>
                      <a:r>
                        <a:rPr lang="es-ES" dirty="0"/>
                        <a:t> ejecutivos</a:t>
                      </a:r>
                    </a:p>
                    <a:p>
                      <a:r>
                        <a:rPr lang="es-ES" dirty="0"/>
                        <a:t>Control real de proveedores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20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5094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526F-FAD0-EC74-86B7-09D25B15E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96696-8C8E-F2DE-295B-1DCC31CE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s-CL" dirty="0"/>
              <a:t>ROADMAP DE IMPLEMENTACIÓN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EF4D8-9598-CA13-5390-03672E0E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42925"/>
            <a:ext cx="11582400" cy="5890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985D5E-1C62-3E32-D3D7-C053A1DB7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249"/>
              </p:ext>
            </p:extLst>
          </p:nvPr>
        </p:nvGraphicFramePr>
        <p:xfrm>
          <a:off x="676274" y="1228725"/>
          <a:ext cx="1102042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0213">
                  <a:extLst>
                    <a:ext uri="{9D8B030D-6E8A-4147-A177-3AD203B41FA5}">
                      <a16:colId xmlns:a16="http://schemas.microsoft.com/office/drawing/2014/main" val="2278841315"/>
                    </a:ext>
                  </a:extLst>
                </a:gridCol>
                <a:gridCol w="5510213">
                  <a:extLst>
                    <a:ext uri="{9D8B030D-6E8A-4147-A177-3AD203B41FA5}">
                      <a16:colId xmlns:a16="http://schemas.microsoft.com/office/drawing/2014/main" val="1434471901"/>
                    </a:ext>
                  </a:extLst>
                </a:gridCol>
              </a:tblGrid>
              <a:tr h="604731">
                <a:tc>
                  <a:txBody>
                    <a:bodyPr/>
                    <a:lstStyle/>
                    <a:p>
                      <a:r>
                        <a:rPr lang="es-ES" b="1" dirty="0"/>
                        <a:t>Mes 5 – ISO 20000</a:t>
                      </a:r>
                    </a:p>
                    <a:p>
                      <a:r>
                        <a:rPr lang="es-ES" b="1" dirty="0"/>
                        <a:t>Objetivo:</a:t>
                      </a:r>
                      <a:r>
                        <a:rPr lang="es-ES" dirty="0"/>
                        <a:t> orden documental + evidencia real.</a:t>
                      </a:r>
                    </a:p>
                    <a:p>
                      <a:r>
                        <a:rPr lang="es-ES" dirty="0"/>
                        <a:t>Políticas TI</a:t>
                      </a:r>
                    </a:p>
                    <a:p>
                      <a:r>
                        <a:rPr lang="es-ES" dirty="0"/>
                        <a:t>Procedimientos mínimos exigidos</a:t>
                      </a:r>
                    </a:p>
                    <a:p>
                      <a:r>
                        <a:rPr lang="es-ES" dirty="0"/>
                        <a:t>Evidencias operativas</a:t>
                      </a:r>
                    </a:p>
                    <a:p>
                      <a:r>
                        <a:rPr lang="es-ES" dirty="0"/>
                        <a:t>Auditoría interna</a:t>
                      </a:r>
                    </a:p>
                    <a:p>
                      <a:r>
                        <a:rPr lang="es-ES" dirty="0"/>
                        <a:t>Plan de acciones correctivas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Mes 6 – Mejora continua y cierre</a:t>
                      </a:r>
                    </a:p>
                    <a:p>
                      <a:r>
                        <a:rPr lang="es-ES" b="1" dirty="0"/>
                        <a:t>Objetivo:</a:t>
                      </a:r>
                      <a:r>
                        <a:rPr lang="es-ES" dirty="0"/>
                        <a:t> que no dependa del consultor.</a:t>
                      </a:r>
                    </a:p>
                    <a:p>
                      <a:r>
                        <a:rPr lang="es-ES" dirty="0"/>
                        <a:t>CSI </a:t>
                      </a:r>
                      <a:r>
                        <a:rPr lang="es-ES" dirty="0" err="1"/>
                        <a:t>Register</a:t>
                      </a:r>
                      <a:endParaRPr lang="es-ES" dirty="0"/>
                    </a:p>
                    <a:p>
                      <a:r>
                        <a:rPr lang="es-ES" dirty="0"/>
                        <a:t>Cuadro de mando TI</a:t>
                      </a:r>
                    </a:p>
                    <a:p>
                      <a:r>
                        <a:rPr lang="es-ES" dirty="0"/>
                        <a:t>Transferencia de conocimiento</a:t>
                      </a:r>
                    </a:p>
                    <a:p>
                      <a:r>
                        <a:rPr lang="es-ES" dirty="0" err="1"/>
                        <a:t>Roadmap</a:t>
                      </a:r>
                      <a:r>
                        <a:rPr lang="es-ES" dirty="0"/>
                        <a:t> año siguiente</a:t>
                      </a:r>
                    </a:p>
                    <a:p>
                      <a:r>
                        <a:rPr lang="es-ES" dirty="0"/>
                        <a:t>Preparación auditoría externa (si aplica)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9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525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D0AF5-3B00-37F1-B693-9B9B545B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587F0-7592-7596-67D0-B2FB2E48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00"/>
            <a:ext cx="10515600" cy="644525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452740-321F-77EE-12B8-2E962FDF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6606"/>
            <a:ext cx="11582400" cy="4351338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05331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8D813-6034-9C41-6800-3A150BD56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CD70C5-B2BA-FDC1-EAF6-73ECC01E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Diagnóstico ITIL 4 + ISO 20000 (Plantilla Profesional)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C6ACE31-8BC8-1A5D-C9EA-C58CDB0B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909" y="552906"/>
            <a:ext cx="5159825" cy="16749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L" sz="2000" b="1" i="0" u="none" strike="noStrike" cap="none" normalizeH="0" baseline="0">
                <a:ln>
                  <a:noFill/>
                </a:ln>
                <a:effectLst/>
              </a:rPr>
              <a:t>A. Evaluación de Madurez ITIL 4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L" sz="2000" b="0" i="0" u="none" strike="noStrike" cap="none" normalizeH="0" baseline="0">
                <a:ln>
                  <a:noFill/>
                </a:ln>
                <a:effectLst/>
              </a:rPr>
              <a:t>Escala 0–5 por práctica: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s-CL" sz="2000" b="0" i="0" u="none" strike="noStrike" cap="none" normalizeH="0" baseline="0">
              <a:ln>
                <a:noFill/>
              </a:ln>
              <a:effectLst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A39DA28-946B-1673-F01B-E941C41BB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632222"/>
              </p:ext>
            </p:extLst>
          </p:nvPr>
        </p:nvGraphicFramePr>
        <p:xfrm>
          <a:off x="2623328" y="2405149"/>
          <a:ext cx="6939248" cy="3899398"/>
        </p:xfrm>
        <a:graphic>
          <a:graphicData uri="http://schemas.openxmlformats.org/drawingml/2006/table">
            <a:tbl>
              <a:tblPr/>
              <a:tblGrid>
                <a:gridCol w="2459834">
                  <a:extLst>
                    <a:ext uri="{9D8B030D-6E8A-4147-A177-3AD203B41FA5}">
                      <a16:colId xmlns:a16="http://schemas.microsoft.com/office/drawing/2014/main" val="3133692984"/>
                    </a:ext>
                  </a:extLst>
                </a:gridCol>
                <a:gridCol w="1132083">
                  <a:extLst>
                    <a:ext uri="{9D8B030D-6E8A-4147-A177-3AD203B41FA5}">
                      <a16:colId xmlns:a16="http://schemas.microsoft.com/office/drawing/2014/main" val="111041306"/>
                    </a:ext>
                  </a:extLst>
                </a:gridCol>
                <a:gridCol w="1656195">
                  <a:extLst>
                    <a:ext uri="{9D8B030D-6E8A-4147-A177-3AD203B41FA5}">
                      <a16:colId xmlns:a16="http://schemas.microsoft.com/office/drawing/2014/main" val="1385384325"/>
                    </a:ext>
                  </a:extLst>
                </a:gridCol>
                <a:gridCol w="1691136">
                  <a:extLst>
                    <a:ext uri="{9D8B030D-6E8A-4147-A177-3AD203B41FA5}">
                      <a16:colId xmlns:a16="http://schemas.microsoft.com/office/drawing/2014/main" val="4147528715"/>
                    </a:ext>
                  </a:extLst>
                </a:gridCol>
              </a:tblGrid>
              <a:tr h="5534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 dirty="0">
                          <a:effectLst/>
                          <a:latin typeface="Arial" panose="020B0604020202020204" pitchFamily="34" charset="0"/>
                        </a:rPr>
                        <a:t>Práctica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Riesgo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Prioridad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4645"/>
                  </a:ext>
                </a:extLst>
              </a:tr>
              <a:tr h="93082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 dirty="0" err="1">
                          <a:effectLst/>
                          <a:latin typeface="Arial" panose="020B0604020202020204" pitchFamily="34" charset="0"/>
                        </a:rPr>
                        <a:t>Incident</a:t>
                      </a:r>
                      <a:r>
                        <a:rPr lang="es-CL" sz="2500" b="0" i="0" u="none" strike="noStrike" dirty="0">
                          <a:effectLst/>
                          <a:latin typeface="Arial" panose="020B0604020202020204" pitchFamily="34" charset="0"/>
                        </a:rPr>
                        <a:t> Management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Alto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Crítica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483004"/>
                  </a:ext>
                </a:extLst>
              </a:tr>
              <a:tr h="93082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 dirty="0">
                          <a:effectLst/>
                          <a:latin typeface="Arial" panose="020B0604020202020204" pitchFamily="34" charset="0"/>
                        </a:rPr>
                        <a:t>Change </a:t>
                      </a:r>
                      <a:r>
                        <a:rPr lang="es-CL" sz="25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Enablement</a:t>
                      </a:r>
                      <a:endParaRPr lang="es-CL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Muy Alto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Crítica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079"/>
                  </a:ext>
                </a:extLst>
              </a:tr>
              <a:tr h="93082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Service Level Mgmt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 dirty="0">
                          <a:effectLst/>
                          <a:latin typeface="Arial" panose="020B0604020202020204" pitchFamily="34" charset="0"/>
                        </a:rPr>
                        <a:t>Alto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Alta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244789"/>
                  </a:ext>
                </a:extLst>
              </a:tr>
              <a:tr h="5534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Supplier Mgmt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 dirty="0">
                          <a:effectLst/>
                          <a:latin typeface="Arial" panose="020B0604020202020204" pitchFamily="34" charset="0"/>
                        </a:rPr>
                        <a:t>Medio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L" sz="2500" b="0" i="0" u="none" strike="noStrike" dirty="0">
                          <a:effectLst/>
                          <a:latin typeface="Arial" panose="020B0604020202020204" pitchFamily="34" charset="0"/>
                        </a:rPr>
                        <a:t>Media</a:t>
                      </a:r>
                    </a:p>
                  </a:txBody>
                  <a:tcPr marL="125787" marR="125787" marT="62893" marB="62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42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5697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192C2-CE30-FD33-0F5C-ED5582E2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8410E-A92E-35A4-01A6-290326B4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81597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A1A8EC-33FB-BE18-FB34-0983C0B93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53331"/>
            <a:ext cx="11582400" cy="4351338"/>
          </a:xfrm>
        </p:spPr>
        <p:txBody>
          <a:bodyPr/>
          <a:lstStyle/>
          <a:p>
            <a:r>
              <a:rPr lang="es-ES" b="1" dirty="0"/>
              <a:t>B. Gap ISO 20000 (ejemplo)</a:t>
            </a:r>
          </a:p>
          <a:p>
            <a:r>
              <a:rPr lang="es-ES" dirty="0"/>
              <a:t>❌ No existe política de gestión de servicios</a:t>
            </a:r>
          </a:p>
          <a:p>
            <a:r>
              <a:rPr lang="es-ES" dirty="0"/>
              <a:t>❌ </a:t>
            </a:r>
            <a:r>
              <a:rPr lang="es-ES" dirty="0" err="1"/>
              <a:t>SLAs</a:t>
            </a:r>
            <a:r>
              <a:rPr lang="es-ES" dirty="0"/>
              <a:t> no formalizados</a:t>
            </a:r>
          </a:p>
          <a:p>
            <a:r>
              <a:rPr lang="es-ES" dirty="0"/>
              <a:t>⚠ Evidencias parciales</a:t>
            </a:r>
          </a:p>
          <a:p>
            <a:r>
              <a:rPr lang="es-ES" dirty="0"/>
              <a:t>✅ Gestión básica de incidentes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742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76BDF-004E-9E5B-2AA4-CA1EABBD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70D6C4-6EF5-5050-6385-632F098C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MEJORA CONTINUA</a:t>
            </a:r>
          </a:p>
        </p:txBody>
      </p:sp>
      <p:pic>
        <p:nvPicPr>
          <p:cNvPr id="4" name="Imagen 3" descr="Texto, Aplicación&#10;&#10;El contenido generado por IA puede ser incorrecto.">
            <a:extLst>
              <a:ext uri="{FF2B5EF4-FFF2-40B4-BE49-F238E27FC236}">
                <a16:creationId xmlns:a16="http://schemas.microsoft.com/office/drawing/2014/main" id="{A7A93815-3772-5111-62DE-DC6301A3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487080"/>
            <a:ext cx="7225748" cy="3883839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CA0A0AA-FA88-5228-F6E5-D519B2E1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22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992EE-9109-7495-03FA-14A58D79C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D466B-F4AF-769C-0B13-DBBC3463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81597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183FD9-496D-4DA7-BFF6-BE26BB42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53331"/>
            <a:ext cx="11582400" cy="4852194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C. Riesgos Clave</a:t>
            </a:r>
          </a:p>
          <a:p>
            <a:r>
              <a:rPr lang="es-ES" dirty="0"/>
              <a:t>Dependencia de personas clave</a:t>
            </a:r>
          </a:p>
          <a:p>
            <a:r>
              <a:rPr lang="es-ES" dirty="0"/>
              <a:t>Cambios sin control</a:t>
            </a:r>
          </a:p>
          <a:p>
            <a:r>
              <a:rPr lang="es-ES" dirty="0"/>
              <a:t>Proveedores sin SLA</a:t>
            </a:r>
          </a:p>
          <a:p>
            <a:r>
              <a:rPr lang="es-ES" dirty="0"/>
              <a:t>Falta de métricas confiables</a:t>
            </a:r>
          </a:p>
          <a:p>
            <a:br>
              <a:rPr lang="es-ES" dirty="0"/>
            </a:br>
            <a:endParaRPr lang="es-ES" dirty="0"/>
          </a:p>
          <a:p>
            <a:r>
              <a:rPr lang="es-ES" b="1" dirty="0"/>
              <a:t>🔹 D. Quick Wins</a:t>
            </a:r>
          </a:p>
          <a:p>
            <a:r>
              <a:rPr lang="es-ES" dirty="0"/>
              <a:t>Clasificación estándar de incidentes</a:t>
            </a:r>
          </a:p>
          <a:p>
            <a:r>
              <a:rPr lang="es-ES" dirty="0"/>
              <a:t>SLA de incidentes críticos</a:t>
            </a:r>
          </a:p>
          <a:p>
            <a:r>
              <a:rPr lang="es-ES" dirty="0"/>
              <a:t>Comité semanal de cambios</a:t>
            </a:r>
          </a:p>
          <a:p>
            <a:r>
              <a:rPr lang="es-ES" dirty="0"/>
              <a:t>Dashboard simple de </a:t>
            </a:r>
            <a:r>
              <a:rPr lang="es-ES" dirty="0" err="1"/>
              <a:t>KPIs</a:t>
            </a:r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600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29F38-F0AF-C2A2-3100-BE7FFD033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D3E11A-1E78-D152-169B-946F70CC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MEJORA CONTINUA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3ED10CCB-F212-4057-7FDE-D22702D6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2290944"/>
            <a:ext cx="7225748" cy="2276111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3F24AD7B-C5F4-50A9-3D83-EDDCBF01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B11C9-33B8-82C5-2161-2E41DB21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2E30F8-1826-8F51-DF94-AE2BD092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MEJORA CONTINUA</a:t>
            </a:r>
          </a:p>
        </p:txBody>
      </p:sp>
      <p:pic>
        <p:nvPicPr>
          <p:cNvPr id="4" name="Imagen 3" descr="Captura de pantalla de un celular con texto&#10;&#10;El contenido generado por IA puede ser incorrecto.">
            <a:extLst>
              <a:ext uri="{FF2B5EF4-FFF2-40B4-BE49-F238E27FC236}">
                <a16:creationId xmlns:a16="http://schemas.microsoft.com/office/drawing/2014/main" id="{15C2E7D0-1FB9-C7C7-DE71-0BEAFF36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505145"/>
            <a:ext cx="7225748" cy="3847710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4A30B62-A4C3-9F9F-259C-552EC008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27" y="168442"/>
            <a:ext cx="1156472" cy="9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0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1643</Words>
  <Application>Microsoft Office PowerPoint</Application>
  <PresentationFormat>Panorámica</PresentationFormat>
  <Paragraphs>286</Paragraphs>
  <Slides>70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5" baseType="lpstr">
      <vt:lpstr>Aptos</vt:lpstr>
      <vt:lpstr>Aptos Display</vt:lpstr>
      <vt:lpstr>Arial</vt:lpstr>
      <vt:lpstr>Calibri</vt:lpstr>
      <vt:lpstr>Tema de Office</vt:lpstr>
      <vt:lpstr>CLASE 3</vt:lpstr>
      <vt:lpstr>TEMAS A REVISAR:</vt:lpstr>
      <vt:lpstr>Componentes del SVS</vt:lpstr>
      <vt:lpstr>MEJORA CONTINUA</vt:lpstr>
      <vt:lpstr>MEJORA CONTINUA</vt:lpstr>
      <vt:lpstr>MEJORA CONTINUA</vt:lpstr>
      <vt:lpstr>MEJORA CONTINUA</vt:lpstr>
      <vt:lpstr>MEJORA CONTINUA</vt:lpstr>
      <vt:lpstr>MEJORA CONTINUA</vt:lpstr>
      <vt:lpstr>MEJORA CONTINUA</vt:lpstr>
      <vt:lpstr>MEJORA CONTINUA</vt:lpstr>
      <vt:lpstr>MEJORA CONTINUA</vt:lpstr>
      <vt:lpstr>MEJORA CONTINUA</vt:lpstr>
      <vt:lpstr>MEJORA CONTINUA</vt:lpstr>
      <vt:lpstr>MEJORA CONTINUA</vt:lpstr>
      <vt:lpstr>Presentación de PowerPoint</vt:lpstr>
      <vt:lpstr>MEJORA CONTINUA</vt:lpstr>
      <vt:lpstr>MEJORA CONTINUA</vt:lpstr>
      <vt:lpstr>PRACTICAS</vt:lpstr>
      <vt:lpstr>PRACTICAS DE GESTIÓN ITIL</vt:lpstr>
      <vt:lpstr>PRACTICAS DE GESTIÓN ITIL</vt:lpstr>
      <vt:lpstr>GESTION GENERAL</vt:lpstr>
      <vt:lpstr>PRACTICAS DE GESTIÓN ITIL</vt:lpstr>
      <vt:lpstr>PRACTICAS DE GESTIÓN ITIL</vt:lpstr>
      <vt:lpstr>PRACTICAS DE GESTIÓN ITIL</vt:lpstr>
      <vt:lpstr>PRACTICAS DE GESTIÓN GENERAL</vt:lpstr>
      <vt:lpstr>PRACTICAS DE GESTIÓN GENERAL</vt:lpstr>
      <vt:lpstr>PRACTICAS DE GESTIÓN GENERAL</vt:lpstr>
      <vt:lpstr>PRACTICAS DE GESTIÓN GENERAL</vt:lpstr>
      <vt:lpstr>PRACTICAS DE GESTIÓN GENERAL </vt:lpstr>
      <vt:lpstr>PRACTICAS DE GESTIÓN GENERAL</vt:lpstr>
      <vt:lpstr>PRACTICAS DE GESTIÓN ITIL</vt:lpstr>
      <vt:lpstr>PRACTICAS DE GESTIÓN GENERAL</vt:lpstr>
      <vt:lpstr>PRACTICAS DE GESTIÓN ITIL</vt:lpstr>
      <vt:lpstr>PRACTICAS DE GESTIÓN ITIL</vt:lpstr>
      <vt:lpstr>PRACTICAS DE GESTIÓN GENERAL</vt:lpstr>
      <vt:lpstr>PRACTICAS DE GESTIÓN ITIL</vt:lpstr>
      <vt:lpstr>PRACTICAS DE GESTIÓN ITIL</vt:lpstr>
      <vt:lpstr>PRACTICAS DE GESTIÓN ITIL</vt:lpstr>
      <vt:lpstr>PRACTICAS DE GESTIÓN ITIL</vt:lpstr>
      <vt:lpstr>EXAMEN ITIL V4 - FUND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DINAMICAS</vt:lpstr>
      <vt:lpstr>DINAMICA 1</vt:lpstr>
      <vt:lpstr>Presentación de PowerPoint</vt:lpstr>
      <vt:lpstr>Presentación de PowerPoint</vt:lpstr>
      <vt:lpstr>Presentación de PowerPoint</vt:lpstr>
      <vt:lpstr>El punto 3 es “Diseñar el nuevo servicio para cumplir con los requerimientos del cliente” </vt:lpstr>
      <vt:lpstr>4: “Crear y validar los componentes del nuevo servicio”.</vt:lpstr>
      <vt:lpstr>5: “Desplegar los productos y servicios en ambiente productivo”.</vt:lpstr>
      <vt:lpstr>6: “Liberar el nuevo servicio a clientes y usuarios”.</vt:lpstr>
      <vt:lpstr>DINAMICA 2</vt:lpstr>
      <vt:lpstr>1.-¿Cómo iniciaría una consultoría ITIL 4 / ISO20000?</vt:lpstr>
      <vt:lpstr>2.- Información que pediría (checklist realista)</vt:lpstr>
      <vt:lpstr>3.- ¿Cómo comenzaría la implementación? (orden correcto)</vt:lpstr>
      <vt:lpstr>3.- ¿Cómo comenzaría la implementación? (orden correcto)</vt:lpstr>
      <vt:lpstr>3.- ¿Cómo comenzaría la implementación? (orden correcto)</vt:lpstr>
      <vt:lpstr>3.- ¿Cómo comenzaría la implementación? (orden correcto)</vt:lpstr>
      <vt:lpstr>ROADMAP DE IMPLEMENTACIÓN</vt:lpstr>
      <vt:lpstr>ROADMAP DE IMPLEMENTACIÓN</vt:lpstr>
      <vt:lpstr>ROADMAP DE IMPLEMENTACIÓN</vt:lpstr>
      <vt:lpstr>Presentación de PowerPoint</vt:lpstr>
      <vt:lpstr>Diagnóstico ITIL 4 + ISO 20000 (Plantilla Profesional)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Rodriguez</dc:creator>
  <cp:lastModifiedBy>Luis Rodriguez</cp:lastModifiedBy>
  <cp:revision>11</cp:revision>
  <dcterms:created xsi:type="dcterms:W3CDTF">2025-12-27T15:00:55Z</dcterms:created>
  <dcterms:modified xsi:type="dcterms:W3CDTF">2026-01-28T16:32:52Z</dcterms:modified>
</cp:coreProperties>
</file>