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00"/>
  </p:notesMasterIdLst>
  <p:sldIdLst>
    <p:sldId id="518" r:id="rId2"/>
    <p:sldId id="256" r:id="rId3"/>
    <p:sldId id="360" r:id="rId4"/>
    <p:sldId id="514" r:id="rId5"/>
    <p:sldId id="515" r:id="rId6"/>
    <p:sldId id="516" r:id="rId7"/>
    <p:sldId id="361" r:id="rId8"/>
    <p:sldId id="362" r:id="rId9"/>
    <p:sldId id="364" r:id="rId10"/>
    <p:sldId id="418" r:id="rId11"/>
    <p:sldId id="367" r:id="rId12"/>
    <p:sldId id="372" r:id="rId13"/>
    <p:sldId id="377" r:id="rId14"/>
    <p:sldId id="371" r:id="rId15"/>
    <p:sldId id="381" r:id="rId16"/>
    <p:sldId id="382" r:id="rId17"/>
    <p:sldId id="392" r:id="rId18"/>
    <p:sldId id="393" r:id="rId19"/>
    <p:sldId id="416" r:id="rId20"/>
    <p:sldId id="379" r:id="rId21"/>
    <p:sldId id="394" r:id="rId22"/>
    <p:sldId id="385" r:id="rId23"/>
    <p:sldId id="387" r:id="rId24"/>
    <p:sldId id="388" r:id="rId25"/>
    <p:sldId id="389" r:id="rId26"/>
    <p:sldId id="391" r:id="rId27"/>
    <p:sldId id="434" r:id="rId28"/>
    <p:sldId id="432" r:id="rId29"/>
    <p:sldId id="433" r:id="rId30"/>
    <p:sldId id="472" r:id="rId31"/>
    <p:sldId id="376" r:id="rId32"/>
    <p:sldId id="396" r:id="rId33"/>
    <p:sldId id="419" r:id="rId34"/>
    <p:sldId id="390" r:id="rId35"/>
    <p:sldId id="403" r:id="rId36"/>
    <p:sldId id="431" r:id="rId37"/>
    <p:sldId id="380" r:id="rId38"/>
    <p:sldId id="410" r:id="rId39"/>
    <p:sldId id="397" r:id="rId40"/>
    <p:sldId id="405" r:id="rId41"/>
    <p:sldId id="411" r:id="rId42"/>
    <p:sldId id="406" r:id="rId43"/>
    <p:sldId id="407" r:id="rId44"/>
    <p:sldId id="412" r:id="rId45"/>
    <p:sldId id="413" r:id="rId46"/>
    <p:sldId id="408" r:id="rId47"/>
    <p:sldId id="414" r:id="rId48"/>
    <p:sldId id="415" r:id="rId49"/>
    <p:sldId id="398" r:id="rId50"/>
    <p:sldId id="395" r:id="rId51"/>
    <p:sldId id="399" r:id="rId52"/>
    <p:sldId id="417" r:id="rId53"/>
    <p:sldId id="400" r:id="rId54"/>
    <p:sldId id="401" r:id="rId55"/>
    <p:sldId id="422" r:id="rId56"/>
    <p:sldId id="423" r:id="rId57"/>
    <p:sldId id="424" r:id="rId58"/>
    <p:sldId id="425" r:id="rId59"/>
    <p:sldId id="426" r:id="rId60"/>
    <p:sldId id="427" r:id="rId61"/>
    <p:sldId id="428" r:id="rId62"/>
    <p:sldId id="435" r:id="rId63"/>
    <p:sldId id="420" r:id="rId64"/>
    <p:sldId id="442" r:id="rId65"/>
    <p:sldId id="443" r:id="rId66"/>
    <p:sldId id="444" r:id="rId67"/>
    <p:sldId id="445" r:id="rId68"/>
    <p:sldId id="436" r:id="rId69"/>
    <p:sldId id="447" r:id="rId70"/>
    <p:sldId id="448" r:id="rId71"/>
    <p:sldId id="449" r:id="rId72"/>
    <p:sldId id="450" r:id="rId73"/>
    <p:sldId id="453" r:id="rId74"/>
    <p:sldId id="454" r:id="rId75"/>
    <p:sldId id="451" r:id="rId76"/>
    <p:sldId id="452" r:id="rId77"/>
    <p:sldId id="457" r:id="rId78"/>
    <p:sldId id="458" r:id="rId79"/>
    <p:sldId id="461" r:id="rId80"/>
    <p:sldId id="459" r:id="rId81"/>
    <p:sldId id="464" r:id="rId82"/>
    <p:sldId id="462" r:id="rId83"/>
    <p:sldId id="465" r:id="rId84"/>
    <p:sldId id="468" r:id="rId85"/>
    <p:sldId id="466" r:id="rId86"/>
    <p:sldId id="469" r:id="rId87"/>
    <p:sldId id="467" r:id="rId88"/>
    <p:sldId id="463" r:id="rId89"/>
    <p:sldId id="470" r:id="rId90"/>
    <p:sldId id="471" r:id="rId91"/>
    <p:sldId id="473" r:id="rId92"/>
    <p:sldId id="474" r:id="rId93"/>
    <p:sldId id="475" r:id="rId94"/>
    <p:sldId id="476" r:id="rId95"/>
    <p:sldId id="478" r:id="rId96"/>
    <p:sldId id="479" r:id="rId97"/>
    <p:sldId id="480" r:id="rId98"/>
    <p:sldId id="481"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sorterViewPr>
    <p:cViewPr>
      <p:scale>
        <a:sx n="75" d="100"/>
        <a:sy n="75" d="100"/>
      </p:scale>
      <p:origin x="0" y="-143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Quintana Castillo" userId="a567a2df692d4728" providerId="LiveId" clId="{1C0DD40E-8292-491A-9BEE-3D498AA2D97D}"/>
    <pc:docChg chg="delSld">
      <pc:chgData name="Alejandro Quintana Castillo" userId="a567a2df692d4728" providerId="LiveId" clId="{1C0DD40E-8292-491A-9BEE-3D498AA2D97D}" dt="2025-07-22T21:26:04.825" v="0" actId="47"/>
      <pc:docMkLst>
        <pc:docMk/>
      </pc:docMkLst>
      <pc:sldChg chg="del">
        <pc:chgData name="Alejandro Quintana Castillo" userId="a567a2df692d4728" providerId="LiveId" clId="{1C0DD40E-8292-491A-9BEE-3D498AA2D97D}" dt="2025-07-22T21:26:04.825" v="0" actId="47"/>
        <pc:sldMkLst>
          <pc:docMk/>
          <pc:sldMk cId="4258482917" sldId="483"/>
        </pc:sldMkLst>
      </pc:sldChg>
      <pc:sldChg chg="del">
        <pc:chgData name="Alejandro Quintana Castillo" userId="a567a2df692d4728" providerId="LiveId" clId="{1C0DD40E-8292-491A-9BEE-3D498AA2D97D}" dt="2025-07-22T21:26:04.825" v="0" actId="47"/>
        <pc:sldMkLst>
          <pc:docMk/>
          <pc:sldMk cId="2980691837" sldId="484"/>
        </pc:sldMkLst>
      </pc:sldChg>
      <pc:sldChg chg="del">
        <pc:chgData name="Alejandro Quintana Castillo" userId="a567a2df692d4728" providerId="LiveId" clId="{1C0DD40E-8292-491A-9BEE-3D498AA2D97D}" dt="2025-07-22T21:26:04.825" v="0" actId="47"/>
        <pc:sldMkLst>
          <pc:docMk/>
          <pc:sldMk cId="894864088" sldId="485"/>
        </pc:sldMkLst>
      </pc:sldChg>
      <pc:sldChg chg="del">
        <pc:chgData name="Alejandro Quintana Castillo" userId="a567a2df692d4728" providerId="LiveId" clId="{1C0DD40E-8292-491A-9BEE-3D498AA2D97D}" dt="2025-07-22T21:26:04.825" v="0" actId="47"/>
        <pc:sldMkLst>
          <pc:docMk/>
          <pc:sldMk cId="3710749904" sldId="486"/>
        </pc:sldMkLst>
      </pc:sldChg>
      <pc:sldChg chg="del">
        <pc:chgData name="Alejandro Quintana Castillo" userId="a567a2df692d4728" providerId="LiveId" clId="{1C0DD40E-8292-491A-9BEE-3D498AA2D97D}" dt="2025-07-22T21:26:04.825" v="0" actId="47"/>
        <pc:sldMkLst>
          <pc:docMk/>
          <pc:sldMk cId="1333162070" sldId="487"/>
        </pc:sldMkLst>
      </pc:sldChg>
      <pc:sldChg chg="del">
        <pc:chgData name="Alejandro Quintana Castillo" userId="a567a2df692d4728" providerId="LiveId" clId="{1C0DD40E-8292-491A-9BEE-3D498AA2D97D}" dt="2025-07-22T21:26:04.825" v="0" actId="47"/>
        <pc:sldMkLst>
          <pc:docMk/>
          <pc:sldMk cId="955003231" sldId="488"/>
        </pc:sldMkLst>
      </pc:sldChg>
      <pc:sldChg chg="del">
        <pc:chgData name="Alejandro Quintana Castillo" userId="a567a2df692d4728" providerId="LiveId" clId="{1C0DD40E-8292-491A-9BEE-3D498AA2D97D}" dt="2025-07-22T21:26:04.825" v="0" actId="47"/>
        <pc:sldMkLst>
          <pc:docMk/>
          <pc:sldMk cId="532712384" sldId="489"/>
        </pc:sldMkLst>
      </pc:sldChg>
      <pc:sldChg chg="del">
        <pc:chgData name="Alejandro Quintana Castillo" userId="a567a2df692d4728" providerId="LiveId" clId="{1C0DD40E-8292-491A-9BEE-3D498AA2D97D}" dt="2025-07-22T21:26:04.825" v="0" actId="47"/>
        <pc:sldMkLst>
          <pc:docMk/>
          <pc:sldMk cId="2408029337" sldId="490"/>
        </pc:sldMkLst>
      </pc:sldChg>
      <pc:sldChg chg="del">
        <pc:chgData name="Alejandro Quintana Castillo" userId="a567a2df692d4728" providerId="LiveId" clId="{1C0DD40E-8292-491A-9BEE-3D498AA2D97D}" dt="2025-07-22T21:26:04.825" v="0" actId="47"/>
        <pc:sldMkLst>
          <pc:docMk/>
          <pc:sldMk cId="3411724473" sldId="491"/>
        </pc:sldMkLst>
      </pc:sldChg>
      <pc:sldChg chg="del">
        <pc:chgData name="Alejandro Quintana Castillo" userId="a567a2df692d4728" providerId="LiveId" clId="{1C0DD40E-8292-491A-9BEE-3D498AA2D97D}" dt="2025-07-22T21:26:04.825" v="0" actId="47"/>
        <pc:sldMkLst>
          <pc:docMk/>
          <pc:sldMk cId="2673689840" sldId="492"/>
        </pc:sldMkLst>
      </pc:sldChg>
      <pc:sldChg chg="del">
        <pc:chgData name="Alejandro Quintana Castillo" userId="a567a2df692d4728" providerId="LiveId" clId="{1C0DD40E-8292-491A-9BEE-3D498AA2D97D}" dt="2025-07-22T21:26:04.825" v="0" actId="47"/>
        <pc:sldMkLst>
          <pc:docMk/>
          <pc:sldMk cId="3312670183" sldId="493"/>
        </pc:sldMkLst>
      </pc:sldChg>
      <pc:sldChg chg="del">
        <pc:chgData name="Alejandro Quintana Castillo" userId="a567a2df692d4728" providerId="LiveId" clId="{1C0DD40E-8292-491A-9BEE-3D498AA2D97D}" dt="2025-07-22T21:26:04.825" v="0" actId="47"/>
        <pc:sldMkLst>
          <pc:docMk/>
          <pc:sldMk cId="2205659824" sldId="495"/>
        </pc:sldMkLst>
      </pc:sldChg>
      <pc:sldChg chg="del">
        <pc:chgData name="Alejandro Quintana Castillo" userId="a567a2df692d4728" providerId="LiveId" clId="{1C0DD40E-8292-491A-9BEE-3D498AA2D97D}" dt="2025-07-22T21:26:04.825" v="0" actId="47"/>
        <pc:sldMkLst>
          <pc:docMk/>
          <pc:sldMk cId="901376755" sldId="496"/>
        </pc:sldMkLst>
      </pc:sldChg>
      <pc:sldChg chg="del">
        <pc:chgData name="Alejandro Quintana Castillo" userId="a567a2df692d4728" providerId="LiveId" clId="{1C0DD40E-8292-491A-9BEE-3D498AA2D97D}" dt="2025-07-22T21:26:04.825" v="0" actId="47"/>
        <pc:sldMkLst>
          <pc:docMk/>
          <pc:sldMk cId="3720206183" sldId="497"/>
        </pc:sldMkLst>
      </pc:sldChg>
      <pc:sldChg chg="del">
        <pc:chgData name="Alejandro Quintana Castillo" userId="a567a2df692d4728" providerId="LiveId" clId="{1C0DD40E-8292-491A-9BEE-3D498AA2D97D}" dt="2025-07-22T21:26:04.825" v="0" actId="47"/>
        <pc:sldMkLst>
          <pc:docMk/>
          <pc:sldMk cId="672525012" sldId="498"/>
        </pc:sldMkLst>
      </pc:sldChg>
      <pc:sldChg chg="del">
        <pc:chgData name="Alejandro Quintana Castillo" userId="a567a2df692d4728" providerId="LiveId" clId="{1C0DD40E-8292-491A-9BEE-3D498AA2D97D}" dt="2025-07-22T21:26:04.825" v="0" actId="47"/>
        <pc:sldMkLst>
          <pc:docMk/>
          <pc:sldMk cId="1978515317" sldId="499"/>
        </pc:sldMkLst>
      </pc:sldChg>
      <pc:sldChg chg="del">
        <pc:chgData name="Alejandro Quintana Castillo" userId="a567a2df692d4728" providerId="LiveId" clId="{1C0DD40E-8292-491A-9BEE-3D498AA2D97D}" dt="2025-07-22T21:26:04.825" v="0" actId="47"/>
        <pc:sldMkLst>
          <pc:docMk/>
          <pc:sldMk cId="2775480604" sldId="500"/>
        </pc:sldMkLst>
      </pc:sldChg>
      <pc:sldChg chg="del">
        <pc:chgData name="Alejandro Quintana Castillo" userId="a567a2df692d4728" providerId="LiveId" clId="{1C0DD40E-8292-491A-9BEE-3D498AA2D97D}" dt="2025-07-22T21:26:04.825" v="0" actId="47"/>
        <pc:sldMkLst>
          <pc:docMk/>
          <pc:sldMk cId="1814452349" sldId="501"/>
        </pc:sldMkLst>
      </pc:sldChg>
      <pc:sldChg chg="del">
        <pc:chgData name="Alejandro Quintana Castillo" userId="a567a2df692d4728" providerId="LiveId" clId="{1C0DD40E-8292-491A-9BEE-3D498AA2D97D}" dt="2025-07-22T21:26:04.825" v="0" actId="47"/>
        <pc:sldMkLst>
          <pc:docMk/>
          <pc:sldMk cId="423330811" sldId="502"/>
        </pc:sldMkLst>
      </pc:sldChg>
      <pc:sldChg chg="del">
        <pc:chgData name="Alejandro Quintana Castillo" userId="a567a2df692d4728" providerId="LiveId" clId="{1C0DD40E-8292-491A-9BEE-3D498AA2D97D}" dt="2025-07-22T21:26:04.825" v="0" actId="47"/>
        <pc:sldMkLst>
          <pc:docMk/>
          <pc:sldMk cId="3259222699" sldId="503"/>
        </pc:sldMkLst>
      </pc:sldChg>
      <pc:sldChg chg="del">
        <pc:chgData name="Alejandro Quintana Castillo" userId="a567a2df692d4728" providerId="LiveId" clId="{1C0DD40E-8292-491A-9BEE-3D498AA2D97D}" dt="2025-07-22T21:26:04.825" v="0" actId="47"/>
        <pc:sldMkLst>
          <pc:docMk/>
          <pc:sldMk cId="4088602515" sldId="505"/>
        </pc:sldMkLst>
      </pc:sldChg>
      <pc:sldChg chg="del">
        <pc:chgData name="Alejandro Quintana Castillo" userId="a567a2df692d4728" providerId="LiveId" clId="{1C0DD40E-8292-491A-9BEE-3D498AA2D97D}" dt="2025-07-22T21:26:04.825" v="0" actId="47"/>
        <pc:sldMkLst>
          <pc:docMk/>
          <pc:sldMk cId="2330958141" sldId="506"/>
        </pc:sldMkLst>
      </pc:sldChg>
      <pc:sldChg chg="del">
        <pc:chgData name="Alejandro Quintana Castillo" userId="a567a2df692d4728" providerId="LiveId" clId="{1C0DD40E-8292-491A-9BEE-3D498AA2D97D}" dt="2025-07-22T21:26:04.825" v="0" actId="47"/>
        <pc:sldMkLst>
          <pc:docMk/>
          <pc:sldMk cId="2662983828" sldId="507"/>
        </pc:sldMkLst>
      </pc:sldChg>
      <pc:sldChg chg="del">
        <pc:chgData name="Alejandro Quintana Castillo" userId="a567a2df692d4728" providerId="LiveId" clId="{1C0DD40E-8292-491A-9BEE-3D498AA2D97D}" dt="2025-07-22T21:26:04.825" v="0" actId="47"/>
        <pc:sldMkLst>
          <pc:docMk/>
          <pc:sldMk cId="495498310" sldId="508"/>
        </pc:sldMkLst>
      </pc:sldChg>
      <pc:sldChg chg="del">
        <pc:chgData name="Alejandro Quintana Castillo" userId="a567a2df692d4728" providerId="LiveId" clId="{1C0DD40E-8292-491A-9BEE-3D498AA2D97D}" dt="2025-07-22T21:26:04.825" v="0" actId="47"/>
        <pc:sldMkLst>
          <pc:docMk/>
          <pc:sldMk cId="1966765012" sldId="509"/>
        </pc:sldMkLst>
      </pc:sldChg>
      <pc:sldChg chg="del">
        <pc:chgData name="Alejandro Quintana Castillo" userId="a567a2df692d4728" providerId="LiveId" clId="{1C0DD40E-8292-491A-9BEE-3D498AA2D97D}" dt="2025-07-22T21:26:04.825" v="0" actId="47"/>
        <pc:sldMkLst>
          <pc:docMk/>
          <pc:sldMk cId="365057117" sldId="510"/>
        </pc:sldMkLst>
      </pc:sldChg>
      <pc:sldChg chg="del">
        <pc:chgData name="Alejandro Quintana Castillo" userId="a567a2df692d4728" providerId="LiveId" clId="{1C0DD40E-8292-491A-9BEE-3D498AA2D97D}" dt="2025-07-22T21:26:04.825" v="0" actId="47"/>
        <pc:sldMkLst>
          <pc:docMk/>
          <pc:sldMk cId="3266066848" sldId="511"/>
        </pc:sldMkLst>
      </pc:sldChg>
      <pc:sldChg chg="del">
        <pc:chgData name="Alejandro Quintana Castillo" userId="a567a2df692d4728" providerId="LiveId" clId="{1C0DD40E-8292-491A-9BEE-3D498AA2D97D}" dt="2025-07-22T21:26:04.825" v="0" actId="47"/>
        <pc:sldMkLst>
          <pc:docMk/>
          <pc:sldMk cId="415600420" sldId="5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7C78F-D761-4087-8961-1228BA2C8B9A}" type="datetimeFigureOut">
              <a:rPr lang="es-CL" smtClean="0"/>
              <a:t>22-07-2025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0C747-C6A5-4A0A-A724-02D041243E86}" type="slidenum">
              <a:rPr lang="es-CL" smtClean="0"/>
              <a:t>‹Nº›</a:t>
            </a:fld>
            <a:endParaRPr lang="es-CL"/>
          </a:p>
        </p:txBody>
      </p:sp>
    </p:spTree>
    <p:extLst>
      <p:ext uri="{BB962C8B-B14F-4D97-AF65-F5344CB8AC3E}">
        <p14:creationId xmlns:p14="http://schemas.microsoft.com/office/powerpoint/2010/main" val="9476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10"/>
          </p:nvPr>
        </p:nvSpPr>
        <p:spPr/>
        <p:txBody>
          <a:bodyPr/>
          <a:lstStyle/>
          <a:p>
            <a:pPr>
              <a:defRPr/>
            </a:pPr>
            <a:fld id="{EA0C7326-1167-4038-AD17-E5EB9EEC9A24}" type="slidenum">
              <a:rPr lang="es-CL" altLang="es-CL" smtClean="0"/>
              <a:pPr>
                <a:defRPr/>
              </a:pPr>
              <a:t>3</a:t>
            </a:fld>
            <a:endParaRPr lang="es-CL" altLang="es-CL"/>
          </a:p>
        </p:txBody>
      </p:sp>
    </p:spTree>
    <p:extLst>
      <p:ext uri="{BB962C8B-B14F-4D97-AF65-F5344CB8AC3E}">
        <p14:creationId xmlns:p14="http://schemas.microsoft.com/office/powerpoint/2010/main" val="334302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dirty="0">
                <a:effectLst/>
              </a:rPr>
              <a:t>La</a:t>
            </a:r>
            <a:r>
              <a:rPr lang="es-CL" sz="1200" baseline="0" dirty="0">
                <a:effectLst/>
              </a:rPr>
              <a:t> </a:t>
            </a:r>
            <a:r>
              <a:rPr lang="es-CL" sz="1200" dirty="0">
                <a:effectLst/>
              </a:rPr>
              <a:t>Retórica se trata de la capacidad de otorgar al lenguaje, ya sea hablado o escrito, la eficacia suficiente para deleitar, conmover o persuadir.</a:t>
            </a:r>
            <a:br>
              <a:rPr lang="es-CL" dirty="0"/>
            </a:br>
            <a:endParaRPr lang="es-CL" sz="1200" i="0" kern="1200" dirty="0">
              <a:solidFill>
                <a:schemeClr val="tx1"/>
              </a:solidFill>
              <a:effectLst/>
              <a:latin typeface="+mn-lt"/>
              <a:ea typeface="+mn-ea"/>
              <a:cs typeface="+mn-cs"/>
            </a:endParaRPr>
          </a:p>
          <a:p>
            <a:r>
              <a:rPr lang="es-CL" sz="1200" i="0" kern="1200" dirty="0">
                <a:solidFill>
                  <a:schemeClr val="tx1"/>
                </a:solidFill>
                <a:effectLst/>
                <a:latin typeface="+mn-lt"/>
                <a:ea typeface="+mn-ea"/>
                <a:cs typeface="+mn-cs"/>
              </a:rPr>
              <a:t>La oratoria es el arte de utilizar la palabra en público con corrección y belleza, sirviéndose de ella para agradar y persuadir.</a:t>
            </a:r>
          </a:p>
        </p:txBody>
      </p:sp>
      <p:sp>
        <p:nvSpPr>
          <p:cNvPr id="4" name="Slide Number Placeholder 3"/>
          <p:cNvSpPr>
            <a:spLocks noGrp="1"/>
          </p:cNvSpPr>
          <p:nvPr>
            <p:ph type="sldNum" sz="quarter" idx="10"/>
          </p:nvPr>
        </p:nvSpPr>
        <p:spPr/>
        <p:txBody>
          <a:bodyPr/>
          <a:lstStyle/>
          <a:p>
            <a:pPr>
              <a:defRPr/>
            </a:pPr>
            <a:fld id="{EA0C7326-1167-4038-AD17-E5EB9EEC9A24}" type="slidenum">
              <a:rPr lang="es-CL" altLang="es-CL" smtClean="0"/>
              <a:pPr>
                <a:defRPr/>
              </a:pPr>
              <a:t>50</a:t>
            </a:fld>
            <a:endParaRPr lang="es-CL" altLang="es-CL"/>
          </a:p>
        </p:txBody>
      </p:sp>
    </p:spTree>
    <p:extLst>
      <p:ext uri="{BB962C8B-B14F-4D97-AF65-F5344CB8AC3E}">
        <p14:creationId xmlns:p14="http://schemas.microsoft.com/office/powerpoint/2010/main" val="12330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a:xfrm>
            <a:off x="1876424" y="5410201"/>
            <a:ext cx="5124886" cy="365125"/>
          </a:xfrm>
        </p:spPr>
        <p:txBody>
          <a:bodyPr/>
          <a:lstStyle/>
          <a:p>
            <a:endParaRPr lang="es-CL"/>
          </a:p>
        </p:txBody>
      </p:sp>
      <p:sp>
        <p:nvSpPr>
          <p:cNvPr id="6" name="Slide Number Placeholder 5"/>
          <p:cNvSpPr>
            <a:spLocks noGrp="1"/>
          </p:cNvSpPr>
          <p:nvPr>
            <p:ph type="sldNum" sz="quarter" idx="12"/>
          </p:nvPr>
        </p:nvSpPr>
        <p:spPr>
          <a:xfrm>
            <a:off x="9896911" y="5410199"/>
            <a:ext cx="771089" cy="365125"/>
          </a:xfrm>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31279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2295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34968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28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96239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50014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48898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9760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19405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52592" y="1145591"/>
            <a:ext cx="5195661" cy="2303891"/>
          </a:xfrm>
        </p:spPr>
        <p:txBody>
          <a:bodyPr>
            <a:normAutofit/>
          </a:bodyPr>
          <a:lstStyle>
            <a:lvl1pPr algn="l">
              <a:defRPr sz="4800" b="1">
                <a:solidFill>
                  <a:srgbClr val="2571C1"/>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452592" y="3449481"/>
            <a:ext cx="6628448" cy="174024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9" name="Marcador de posición de imagen 8"/>
          <p:cNvSpPr>
            <a:spLocks noGrp="1"/>
          </p:cNvSpPr>
          <p:nvPr>
            <p:ph type="pic" sz="quarter" idx="13"/>
          </p:nvPr>
        </p:nvSpPr>
        <p:spPr>
          <a:xfrm>
            <a:off x="7484533" y="976861"/>
            <a:ext cx="4097867" cy="4766738"/>
          </a:xfrm>
        </p:spPr>
        <p:txBody>
          <a:bodyPr>
            <a:normAutofit/>
          </a:bodyPr>
          <a:lstStyle>
            <a:lvl1pPr marL="0" indent="0">
              <a:buNone/>
              <a:defRPr sz="1200"/>
            </a:lvl1pPr>
          </a:lstStyle>
          <a:p>
            <a:endParaRPr lang="es-ES" dirty="0"/>
          </a:p>
        </p:txBody>
      </p:sp>
    </p:spTree>
    <p:extLst>
      <p:ext uri="{BB962C8B-B14F-4D97-AF65-F5344CB8AC3E}">
        <p14:creationId xmlns:p14="http://schemas.microsoft.com/office/powerpoint/2010/main" val="201746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27314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61976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96192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3D04DA-059E-449D-A5FA-2CAC02554274}" type="datetimeFigureOut">
              <a:rPr lang="es-CL" smtClean="0"/>
              <a:t>22-07-2025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328541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4542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D04DA-059E-449D-A5FA-2CAC02554274}" type="datetimeFigureOut">
              <a:rPr lang="es-CL" smtClean="0"/>
              <a:t>22-07-2025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25440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68690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4212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3D04DA-059E-449D-A5FA-2CAC02554274}" type="datetimeFigureOut">
              <a:rPr lang="es-CL" smtClean="0"/>
              <a:t>22-07-2025</a:t>
            </a:fld>
            <a:endParaRPr lang="es-C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061720-89D3-489B-A8EE-C51E051C9266}" type="slidenum">
              <a:rPr lang="es-CL" smtClean="0"/>
              <a:t>‹Nº›</a:t>
            </a:fld>
            <a:endParaRPr lang="es-CL"/>
          </a:p>
        </p:txBody>
      </p:sp>
    </p:spTree>
    <p:extLst>
      <p:ext uri="{BB962C8B-B14F-4D97-AF65-F5344CB8AC3E}">
        <p14:creationId xmlns:p14="http://schemas.microsoft.com/office/powerpoint/2010/main" val="119121748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D29B-5E7D-746D-B8B7-EC4DA57242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E82219-5129-E1B9-D5E1-C0EB9528121B}"/>
              </a:ext>
            </a:extLst>
          </p:cNvPr>
          <p:cNvSpPr>
            <a:spLocks noGrp="1"/>
          </p:cNvSpPr>
          <p:nvPr>
            <p:ph type="title"/>
          </p:nvPr>
        </p:nvSpPr>
        <p:spPr>
          <a:xfrm>
            <a:off x="898222" y="2262493"/>
            <a:ext cx="9905998" cy="1478570"/>
          </a:xfrm>
        </p:spPr>
        <p:txBody>
          <a:bodyPr>
            <a:normAutofit fontScale="90000"/>
          </a:bodyPr>
          <a:lstStyle/>
          <a:p>
            <a:r>
              <a:rPr lang="es-MX" dirty="0"/>
              <a:t>CLASE I</a:t>
            </a:r>
            <a:br>
              <a:rPr lang="es-MX" dirty="0"/>
            </a:br>
            <a:br>
              <a:rPr lang="es-MX" dirty="0"/>
            </a:br>
            <a:r>
              <a:rPr lang="es-MX" dirty="0"/>
              <a:t>ADMINISTRACION DE PROYECTOS</a:t>
            </a:r>
            <a:endParaRPr lang="es-CL" dirty="0"/>
          </a:p>
        </p:txBody>
      </p:sp>
    </p:spTree>
    <p:extLst>
      <p:ext uri="{BB962C8B-B14F-4D97-AF65-F5344CB8AC3E}">
        <p14:creationId xmlns:p14="http://schemas.microsoft.com/office/powerpoint/2010/main" val="186917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6880" y="667258"/>
            <a:ext cx="4899845" cy="584775"/>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1"/>
            <a:ext cx="6905767" cy="584775"/>
          </a:xfrm>
          <a:prstGeom prst="rect">
            <a:avLst/>
          </a:prstGeom>
          <a:noFill/>
        </p:spPr>
        <p:txBody>
          <a:bodyPr wrap="square" rtlCol="0">
            <a:spAutoFit/>
          </a:bodyPr>
          <a:lstStyle/>
          <a:p>
            <a:r>
              <a:rPr lang="es-CL" sz="3200" b="1" dirty="0">
                <a:latin typeface="+mj-lt"/>
              </a:rPr>
              <a:t>¿Qué es un proyecto?</a:t>
            </a:r>
          </a:p>
        </p:txBody>
      </p:sp>
      <p:sp>
        <p:nvSpPr>
          <p:cNvPr id="5" name="TextBox 4"/>
          <p:cNvSpPr txBox="1"/>
          <p:nvPr/>
        </p:nvSpPr>
        <p:spPr>
          <a:xfrm>
            <a:off x="2306469" y="4097493"/>
            <a:ext cx="7639979" cy="584775"/>
          </a:xfrm>
          <a:prstGeom prst="rect">
            <a:avLst/>
          </a:prstGeom>
          <a:solidFill>
            <a:schemeClr val="accent1">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algn="just"/>
            <a:r>
              <a:rPr lang="es-CL" sz="1600" dirty="0">
                <a:solidFill>
                  <a:schemeClr val="bg1"/>
                </a:solidFill>
              </a:rPr>
              <a:t>2. Corresponde a la suma de esfuerzos que en forma </a:t>
            </a:r>
            <a:r>
              <a:rPr lang="es-CL" sz="1600" u="sng" dirty="0">
                <a:solidFill>
                  <a:schemeClr val="bg1"/>
                </a:solidFill>
              </a:rPr>
              <a:t>temporal</a:t>
            </a:r>
            <a:r>
              <a:rPr lang="es-CL" sz="1600" dirty="0">
                <a:solidFill>
                  <a:schemeClr val="bg1"/>
                </a:solidFill>
              </a:rPr>
              <a:t> se utilizan para generar un producto o servicio</a:t>
            </a:r>
          </a:p>
        </p:txBody>
      </p:sp>
      <p:sp>
        <p:nvSpPr>
          <p:cNvPr id="8" name="TextBox 7"/>
          <p:cNvSpPr txBox="1"/>
          <p:nvPr/>
        </p:nvSpPr>
        <p:spPr>
          <a:xfrm>
            <a:off x="2306469" y="5136161"/>
            <a:ext cx="7639979" cy="830997"/>
          </a:xfrm>
          <a:prstGeom prst="rect">
            <a:avLst/>
          </a:prstGeom>
          <a:solidFill>
            <a:schemeClr val="accent1">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algn="just"/>
            <a:r>
              <a:rPr lang="es-CL" sz="1600" dirty="0">
                <a:solidFill>
                  <a:schemeClr val="bg1"/>
                </a:solidFill>
              </a:rPr>
              <a:t>3. Conjunto de las actividades que desarrolla una persona o una entidad, para alcanzar un determinado objetivo. Estas actividades se encuentran interrelacionadas y se desarrollan de manera coordinada</a:t>
            </a:r>
          </a:p>
        </p:txBody>
      </p:sp>
      <p:sp>
        <p:nvSpPr>
          <p:cNvPr id="9" name="TextBox 8"/>
          <p:cNvSpPr txBox="1"/>
          <p:nvPr/>
        </p:nvSpPr>
        <p:spPr>
          <a:xfrm>
            <a:off x="2411105" y="2737487"/>
            <a:ext cx="7535343" cy="830997"/>
          </a:xfrm>
          <a:prstGeom prst="rect">
            <a:avLst/>
          </a:prstGeom>
          <a:solidFill>
            <a:schemeClr val="accent1">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algn="just"/>
            <a:r>
              <a:rPr lang="es-CL" sz="1600" dirty="0">
                <a:solidFill>
                  <a:schemeClr val="bg1"/>
                </a:solidFill>
              </a:rPr>
              <a:t>1. Es una herramienta o instrumento que busca recopilar, crear, analizar en forma sistemática, un conjunto de datos y antecedentes, para la obtención de resultados esperados. Es de gran importancia porque permite organizar el entorno de trabajo</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10</a:t>
            </a:fld>
            <a:endParaRPr lang="es-ES" altLang="es-CL"/>
          </a:p>
        </p:txBody>
      </p:sp>
    </p:spTree>
    <p:extLst>
      <p:ext uri="{BB962C8B-B14F-4D97-AF65-F5344CB8AC3E}">
        <p14:creationId xmlns:p14="http://schemas.microsoft.com/office/powerpoint/2010/main" val="2487085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5700" y="642398"/>
            <a:ext cx="4698474" cy="584775"/>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1544584" y="1538546"/>
            <a:ext cx="9839179" cy="584775"/>
          </a:xfrm>
          <a:prstGeom prst="rect">
            <a:avLst/>
          </a:prstGeom>
          <a:noFill/>
        </p:spPr>
        <p:txBody>
          <a:bodyPr wrap="square" rtlCol="0">
            <a:spAutoFit/>
          </a:bodyPr>
          <a:lstStyle/>
          <a:p>
            <a:r>
              <a:rPr lang="es-CL" sz="3200" b="1" dirty="0">
                <a:latin typeface="+mj-lt"/>
              </a:rPr>
              <a:t>¿Cuáles son las características de un proyecto?</a:t>
            </a:r>
          </a:p>
        </p:txBody>
      </p:sp>
      <p:sp>
        <p:nvSpPr>
          <p:cNvPr id="9" name="TextBox 8"/>
          <p:cNvSpPr txBox="1"/>
          <p:nvPr/>
        </p:nvSpPr>
        <p:spPr>
          <a:xfrm>
            <a:off x="2423332" y="2306259"/>
            <a:ext cx="7345335" cy="3371692"/>
          </a:xfrm>
          <a:prstGeom prst="rect">
            <a:avLst/>
          </a:prstGeom>
          <a:solidFill>
            <a:schemeClr val="accent1">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marL="285750" indent="-285750">
              <a:lnSpc>
                <a:spcPct val="150000"/>
              </a:lnSpc>
              <a:buFont typeface="Wingdings" panose="05000000000000000000" pitchFamily="2" charset="2"/>
              <a:buChar char="§"/>
            </a:pPr>
            <a:r>
              <a:rPr lang="es-CL" dirty="0">
                <a:solidFill>
                  <a:schemeClr val="bg1"/>
                </a:solidFill>
              </a:rPr>
              <a:t>Tiene un comienzo y un fin claramente identificable</a:t>
            </a:r>
          </a:p>
          <a:p>
            <a:pPr marL="285750" indent="-285750">
              <a:lnSpc>
                <a:spcPct val="150000"/>
              </a:lnSpc>
              <a:buFont typeface="Wingdings" panose="05000000000000000000" pitchFamily="2" charset="2"/>
              <a:buChar char="§"/>
            </a:pPr>
            <a:r>
              <a:rPr lang="es-CL" dirty="0">
                <a:solidFill>
                  <a:schemeClr val="bg1"/>
                </a:solidFill>
              </a:rPr>
              <a:t>Tiene un objetivo u objetivos específicos</a:t>
            </a:r>
          </a:p>
          <a:p>
            <a:pPr marL="285750" indent="-285750">
              <a:lnSpc>
                <a:spcPct val="150000"/>
              </a:lnSpc>
              <a:buFont typeface="Wingdings" panose="05000000000000000000" pitchFamily="2" charset="2"/>
              <a:buChar char="§"/>
            </a:pPr>
            <a:r>
              <a:rPr lang="es-CL" dirty="0">
                <a:solidFill>
                  <a:schemeClr val="bg1"/>
                </a:solidFill>
              </a:rPr>
              <a:t>Entrega Productos, Servicios o resultados únicos</a:t>
            </a:r>
          </a:p>
          <a:p>
            <a:pPr marL="285750" indent="-285750">
              <a:lnSpc>
                <a:spcPct val="150000"/>
              </a:lnSpc>
              <a:buFont typeface="Wingdings" panose="05000000000000000000" pitchFamily="2" charset="2"/>
              <a:buChar char="§"/>
            </a:pPr>
            <a:r>
              <a:rPr lang="es-CL" dirty="0">
                <a:solidFill>
                  <a:schemeClr val="bg1"/>
                </a:solidFill>
              </a:rPr>
              <a:t>Es responsabilidad de una persona: Jefe, Gerente, Líder del proyecto</a:t>
            </a:r>
          </a:p>
          <a:p>
            <a:pPr marL="285750" indent="-285750">
              <a:lnSpc>
                <a:spcPct val="150000"/>
              </a:lnSpc>
              <a:buFont typeface="Wingdings" panose="05000000000000000000" pitchFamily="2" charset="2"/>
              <a:buChar char="§"/>
            </a:pPr>
            <a:r>
              <a:rPr lang="es-CL" dirty="0">
                <a:solidFill>
                  <a:schemeClr val="bg1"/>
                </a:solidFill>
              </a:rPr>
              <a:t>Hay una interdependencia en las tareas que lo constituyen</a:t>
            </a:r>
          </a:p>
          <a:p>
            <a:pPr marL="285750" indent="-285750">
              <a:lnSpc>
                <a:spcPct val="150000"/>
              </a:lnSpc>
              <a:buFont typeface="Wingdings" panose="05000000000000000000" pitchFamily="2" charset="2"/>
              <a:buChar char="§"/>
            </a:pPr>
            <a:r>
              <a:rPr lang="es-CL" dirty="0">
                <a:solidFill>
                  <a:schemeClr val="bg1"/>
                </a:solidFill>
              </a:rPr>
              <a:t>Implica tiempo, recursos, costes y también puede considerarse la calidad</a:t>
            </a:r>
          </a:p>
          <a:p>
            <a:pPr marL="285750" indent="-285750">
              <a:lnSpc>
                <a:spcPct val="150000"/>
              </a:lnSpc>
              <a:buFont typeface="Wingdings" panose="05000000000000000000" pitchFamily="2" charset="2"/>
              <a:buChar char="§"/>
            </a:pPr>
            <a:r>
              <a:rPr lang="es-CL" dirty="0">
                <a:solidFill>
                  <a:schemeClr val="bg1"/>
                </a:solidFill>
              </a:rPr>
              <a:t>Es un instrumento de cambio.</a:t>
            </a:r>
          </a:p>
          <a:p>
            <a:pPr marL="285750" indent="-285750">
              <a:lnSpc>
                <a:spcPct val="150000"/>
              </a:lnSpc>
              <a:buFont typeface="Wingdings" panose="05000000000000000000" pitchFamily="2" charset="2"/>
              <a:buChar char="§"/>
            </a:pPr>
            <a:r>
              <a:rPr lang="es-CL" dirty="0">
                <a:solidFill>
                  <a:schemeClr val="bg1"/>
                </a:solidFill>
              </a:rPr>
              <a:t>Un proyecto tiene un cliente</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11</a:t>
            </a:fld>
            <a:endParaRPr lang="es-ES" altLang="es-CL"/>
          </a:p>
        </p:txBody>
      </p:sp>
    </p:spTree>
    <p:extLst>
      <p:ext uri="{BB962C8B-B14F-4D97-AF65-F5344CB8AC3E}">
        <p14:creationId xmlns:p14="http://schemas.microsoft.com/office/powerpoint/2010/main" val="13499678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1471" y="550344"/>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719617"/>
            <a:ext cx="8206263" cy="584775"/>
          </a:xfrm>
          <a:prstGeom prst="rect">
            <a:avLst/>
          </a:prstGeom>
          <a:noFill/>
        </p:spPr>
        <p:txBody>
          <a:bodyPr wrap="square" rtlCol="0">
            <a:spAutoFit/>
          </a:bodyPr>
          <a:lstStyle/>
          <a:p>
            <a:r>
              <a:rPr lang="es-CL" sz="3200" b="1" dirty="0">
                <a:latin typeface="+mj-lt"/>
              </a:rPr>
              <a:t>¿Por qué se inicia un proyecto?</a:t>
            </a:r>
          </a:p>
        </p:txBody>
      </p:sp>
      <p:sp>
        <p:nvSpPr>
          <p:cNvPr id="9" name="TextBox 8"/>
          <p:cNvSpPr txBox="1"/>
          <p:nvPr/>
        </p:nvSpPr>
        <p:spPr>
          <a:xfrm>
            <a:off x="2725892" y="2428153"/>
            <a:ext cx="6714695" cy="584775"/>
          </a:xfrm>
          <a:prstGeom prst="rect">
            <a:avLst/>
          </a:prstGeom>
          <a:solidFill>
            <a:schemeClr val="accent2">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lvl="1"/>
            <a:r>
              <a:rPr lang="es-CL" sz="1600" dirty="0"/>
              <a:t>Existen necesidades insatisfechas actuales, o se prevé que en el futuro existirán si no se toma medidas al respecto</a:t>
            </a:r>
            <a:endParaRPr lang="es-CL" sz="1400" dirty="0"/>
          </a:p>
        </p:txBody>
      </p:sp>
      <p:sp>
        <p:nvSpPr>
          <p:cNvPr id="8" name="TextBox 7"/>
          <p:cNvSpPr txBox="1"/>
          <p:nvPr/>
        </p:nvSpPr>
        <p:spPr>
          <a:xfrm>
            <a:off x="2725894" y="3366006"/>
            <a:ext cx="6714695" cy="584775"/>
          </a:xfrm>
          <a:prstGeom prst="rect">
            <a:avLst/>
          </a:prstGeom>
          <a:solidFill>
            <a:schemeClr val="accent2">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lvl="1"/>
            <a:r>
              <a:rPr lang="es-CL" sz="1600" dirty="0"/>
              <a:t>Existen potencialidades o recursos sub aprovechados que pueden optimizarse, y mejorar las condiciones actuales</a:t>
            </a:r>
            <a:endParaRPr lang="es-CL" sz="1400" dirty="0"/>
          </a:p>
        </p:txBody>
      </p:sp>
      <p:sp>
        <p:nvSpPr>
          <p:cNvPr id="10" name="TextBox 9"/>
          <p:cNvSpPr txBox="1"/>
          <p:nvPr/>
        </p:nvSpPr>
        <p:spPr>
          <a:xfrm>
            <a:off x="2725893" y="5120700"/>
            <a:ext cx="6714695" cy="830997"/>
          </a:xfrm>
          <a:prstGeom prst="rect">
            <a:avLst/>
          </a:prstGeom>
          <a:solidFill>
            <a:schemeClr val="accent2">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lvl="1"/>
            <a:r>
              <a:rPr lang="es-CL" sz="1600" dirty="0"/>
              <a:t>Es necesario complementar o reforzar otras actividades o proyectos que se producen en el mismo lugar y con los mismos involucrados</a:t>
            </a:r>
          </a:p>
        </p:txBody>
      </p:sp>
      <p:sp>
        <p:nvSpPr>
          <p:cNvPr id="11" name="TextBox 10"/>
          <p:cNvSpPr txBox="1"/>
          <p:nvPr/>
        </p:nvSpPr>
        <p:spPr>
          <a:xfrm>
            <a:off x="2741814" y="4269046"/>
            <a:ext cx="6714695" cy="584775"/>
          </a:xfrm>
          <a:prstGeom prst="rect">
            <a:avLst/>
          </a:prstGeom>
          <a:solidFill>
            <a:schemeClr val="accent2">
              <a:lumMod val="20000"/>
              <a:lumOff val="80000"/>
            </a:schemeClr>
          </a:solidFill>
          <a:effectLst>
            <a:outerShdw blurRad="317500" dist="355600" dir="8400000" sx="98000" sy="98000" algn="tl" rotWithShape="0">
              <a:prstClr val="black">
                <a:alpha val="45000"/>
              </a:prstClr>
            </a:outerShdw>
          </a:effectLst>
        </p:spPr>
        <p:txBody>
          <a:bodyPr wrap="square" rtlCol="0">
            <a:spAutoFit/>
          </a:bodyPr>
          <a:lstStyle/>
          <a:p>
            <a:pPr lvl="1"/>
            <a:r>
              <a:rPr lang="es-CL" sz="1600" dirty="0"/>
              <a:t>Se requiere actualizar plataformas operacionales, conocimientos o disciplinas, desactualizadas u obsoletas </a:t>
            </a:r>
            <a:endParaRPr lang="es-CL" sz="1400" dirty="0"/>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12</a:t>
            </a:fld>
            <a:endParaRPr lang="es-ES" altLang="es-CL"/>
          </a:p>
        </p:txBody>
      </p:sp>
    </p:spTree>
    <p:extLst>
      <p:ext uri="{BB962C8B-B14F-4D97-AF65-F5344CB8AC3E}">
        <p14:creationId xmlns:p14="http://schemas.microsoft.com/office/powerpoint/2010/main" val="30802203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2751" y="566201"/>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519" y="1897040"/>
            <a:ext cx="7846100" cy="398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13</a:t>
            </a:fld>
            <a:endParaRPr lang="es-ES" altLang="es-CL"/>
          </a:p>
        </p:txBody>
      </p:sp>
    </p:spTree>
    <p:extLst>
      <p:ext uri="{BB962C8B-B14F-4D97-AF65-F5344CB8AC3E}">
        <p14:creationId xmlns:p14="http://schemas.microsoft.com/office/powerpoint/2010/main" val="34306967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9071" y="474646"/>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0"/>
            <a:ext cx="8206263" cy="584775"/>
          </a:xfrm>
          <a:prstGeom prst="rect">
            <a:avLst/>
          </a:prstGeom>
          <a:noFill/>
        </p:spPr>
        <p:txBody>
          <a:bodyPr wrap="square" rtlCol="0">
            <a:spAutoFit/>
          </a:bodyPr>
          <a:lstStyle/>
          <a:p>
            <a:r>
              <a:rPr lang="es-CL" sz="3200" b="1" dirty="0">
                <a:latin typeface="+mj-lt"/>
              </a:rPr>
              <a:t>Fases del Ciclo de Vida de un Proyecto</a:t>
            </a:r>
          </a:p>
        </p:txBody>
      </p:sp>
      <p:sp>
        <p:nvSpPr>
          <p:cNvPr id="3" name="TextBox 2"/>
          <p:cNvSpPr txBox="1"/>
          <p:nvPr/>
        </p:nvSpPr>
        <p:spPr>
          <a:xfrm>
            <a:off x="1974381" y="3111693"/>
            <a:ext cx="8301940" cy="1569660"/>
          </a:xfrm>
          <a:prstGeom prst="rect">
            <a:avLst/>
          </a:prstGeom>
          <a:noFill/>
        </p:spPr>
        <p:txBody>
          <a:bodyPr wrap="square" rtlCol="0">
            <a:spAutoFit/>
          </a:bodyPr>
          <a:lstStyle/>
          <a:p>
            <a:r>
              <a:rPr lang="es-CL" sz="1600" b="1" dirty="0"/>
              <a:t>Primera fase INICIO:</a:t>
            </a:r>
          </a:p>
          <a:p>
            <a:endParaRPr lang="es-CL" sz="1600" b="1" dirty="0"/>
          </a:p>
          <a:p>
            <a:pPr algn="just"/>
            <a:r>
              <a:rPr lang="es-CL" sz="1600" b="1" dirty="0"/>
              <a:t>		</a:t>
            </a:r>
            <a:r>
              <a:rPr lang="es-CL" sz="1600" dirty="0"/>
              <a:t>Consiste en identificar una necesidad, un problema o una oportunidad. Se describe el producto propuesto: se justifica el proyecto indicando qué problemática va a solucionar, se señalan los usuarios, la tecnología, el tiempo, los recursos humanos que serán necesarios, se consideran los posibles riesgos que se tendrán que enfrentar con el objeto de determinar la factibilidad del mismo</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653" y="5581935"/>
            <a:ext cx="1544667" cy="9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0E21FD1-4E99-49B7-81AC-64D4F292A000}" type="slidenum">
              <a:rPr lang="es-ES" altLang="es-CL" smtClean="0"/>
              <a:pPr>
                <a:defRPr/>
              </a:pPr>
              <a:t>14</a:t>
            </a:fld>
            <a:endParaRPr lang="es-ES" altLang="es-CL"/>
          </a:p>
        </p:txBody>
      </p:sp>
    </p:spTree>
    <p:extLst>
      <p:ext uri="{BB962C8B-B14F-4D97-AF65-F5344CB8AC3E}">
        <p14:creationId xmlns:p14="http://schemas.microsoft.com/office/powerpoint/2010/main" val="42433757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0191" y="496244"/>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0"/>
            <a:ext cx="8206263" cy="584775"/>
          </a:xfrm>
          <a:prstGeom prst="rect">
            <a:avLst/>
          </a:prstGeom>
          <a:noFill/>
        </p:spPr>
        <p:txBody>
          <a:bodyPr wrap="square" rtlCol="0">
            <a:spAutoFit/>
          </a:bodyPr>
          <a:lstStyle/>
          <a:p>
            <a:r>
              <a:rPr lang="es-CL" sz="3200" b="1" dirty="0">
                <a:latin typeface="+mj-lt"/>
              </a:rPr>
              <a:t>Fases del Ciclo de Vida de un Proyecto</a:t>
            </a:r>
          </a:p>
        </p:txBody>
      </p:sp>
      <p:sp>
        <p:nvSpPr>
          <p:cNvPr id="3" name="TextBox 2"/>
          <p:cNvSpPr txBox="1"/>
          <p:nvPr/>
        </p:nvSpPr>
        <p:spPr>
          <a:xfrm>
            <a:off x="1974381" y="3111692"/>
            <a:ext cx="7972066" cy="1815882"/>
          </a:xfrm>
          <a:prstGeom prst="rect">
            <a:avLst/>
          </a:prstGeom>
          <a:noFill/>
        </p:spPr>
        <p:txBody>
          <a:bodyPr wrap="square" rtlCol="0">
            <a:spAutoFit/>
          </a:bodyPr>
          <a:lstStyle/>
          <a:p>
            <a:r>
              <a:rPr lang="es-CL" sz="1600" b="1" dirty="0"/>
              <a:t>Segunda fase PLANIFICACIÓN o DISEÑO</a:t>
            </a:r>
            <a:r>
              <a:rPr lang="es-CL" sz="1600" dirty="0"/>
              <a:t>:	</a:t>
            </a:r>
          </a:p>
          <a:p>
            <a:endParaRPr lang="es-CL" sz="1600" dirty="0"/>
          </a:p>
          <a:p>
            <a:endParaRPr lang="es-CL" sz="1600" dirty="0"/>
          </a:p>
          <a:p>
            <a:pPr algn="just"/>
            <a:r>
              <a:rPr lang="es-CL" sz="1600" dirty="0"/>
              <a:t>Consiste en desarrollar una solución de la necesidad o problema. Debe indicarse qué actividades hay que realizar, por qué hay que realizarlas, en qué orden, quiénes deben ejecutarlas, cómo deben ejecutarlas, con qué medios y en cuánto tiempo.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99" y="5438250"/>
            <a:ext cx="850568" cy="93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0E21FD1-4E99-49B7-81AC-64D4F292A000}" type="slidenum">
              <a:rPr lang="es-ES" altLang="es-CL" smtClean="0"/>
              <a:pPr>
                <a:defRPr/>
              </a:pPr>
              <a:t>15</a:t>
            </a:fld>
            <a:endParaRPr lang="es-ES" altLang="es-CL"/>
          </a:p>
        </p:txBody>
      </p:sp>
    </p:spTree>
    <p:extLst>
      <p:ext uri="{BB962C8B-B14F-4D97-AF65-F5344CB8AC3E}">
        <p14:creationId xmlns:p14="http://schemas.microsoft.com/office/powerpoint/2010/main" val="38746190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8751" y="402524"/>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0"/>
            <a:ext cx="8206263" cy="584775"/>
          </a:xfrm>
          <a:prstGeom prst="rect">
            <a:avLst/>
          </a:prstGeom>
          <a:noFill/>
        </p:spPr>
        <p:txBody>
          <a:bodyPr wrap="square" rtlCol="0">
            <a:spAutoFit/>
          </a:bodyPr>
          <a:lstStyle/>
          <a:p>
            <a:r>
              <a:rPr lang="es-CL" sz="3200" b="1" dirty="0">
                <a:latin typeface="+mj-lt"/>
              </a:rPr>
              <a:t>Fases del Ciclo de Vida de un Proyecto</a:t>
            </a:r>
          </a:p>
        </p:txBody>
      </p:sp>
      <p:sp>
        <p:nvSpPr>
          <p:cNvPr id="3" name="TextBox 2"/>
          <p:cNvSpPr txBox="1"/>
          <p:nvPr/>
        </p:nvSpPr>
        <p:spPr>
          <a:xfrm>
            <a:off x="1974381" y="3111692"/>
            <a:ext cx="7972067" cy="1569660"/>
          </a:xfrm>
          <a:prstGeom prst="rect">
            <a:avLst/>
          </a:prstGeom>
          <a:noFill/>
        </p:spPr>
        <p:txBody>
          <a:bodyPr wrap="square" rtlCol="0">
            <a:spAutoFit/>
          </a:bodyPr>
          <a:lstStyle/>
          <a:p>
            <a:pPr algn="just"/>
            <a:r>
              <a:rPr lang="es-CL" sz="1600" b="1" dirty="0"/>
              <a:t>Tercera fase EJECUCIÓN y CONTROL:</a:t>
            </a:r>
          </a:p>
          <a:p>
            <a:pPr algn="just"/>
            <a:endParaRPr lang="es-CL" sz="1600" b="1" dirty="0"/>
          </a:p>
          <a:p>
            <a:pPr algn="just"/>
            <a:r>
              <a:rPr lang="es-CL" sz="1600" dirty="0"/>
              <a:t>Consiste en poner en práctica la solución propuesta. Se ejecutan las acciones y se realiza un monitoreo constante. En esta fase, se evalúan los avances, se realizan las re planificaciones (Controles de Cambio) del proyecto, y  se formaliza el paso a la última fase.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757" y="5123988"/>
            <a:ext cx="1205411" cy="124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0E21FD1-4E99-49B7-81AC-64D4F292A000}" type="slidenum">
              <a:rPr lang="es-ES" altLang="es-CL" smtClean="0"/>
              <a:pPr>
                <a:defRPr/>
              </a:pPr>
              <a:t>16</a:t>
            </a:fld>
            <a:endParaRPr lang="es-ES" altLang="es-CL"/>
          </a:p>
        </p:txBody>
      </p:sp>
    </p:spTree>
    <p:extLst>
      <p:ext uri="{BB962C8B-B14F-4D97-AF65-F5344CB8AC3E}">
        <p14:creationId xmlns:p14="http://schemas.microsoft.com/office/powerpoint/2010/main" val="14050286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0831" y="495409"/>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0"/>
            <a:ext cx="8206263" cy="584775"/>
          </a:xfrm>
          <a:prstGeom prst="rect">
            <a:avLst/>
          </a:prstGeom>
          <a:noFill/>
        </p:spPr>
        <p:txBody>
          <a:bodyPr wrap="square" rtlCol="0">
            <a:spAutoFit/>
          </a:bodyPr>
          <a:lstStyle/>
          <a:p>
            <a:r>
              <a:rPr lang="es-CL" sz="3200" b="1" dirty="0">
                <a:latin typeface="+mj-lt"/>
              </a:rPr>
              <a:t>Fases del Ciclo de Vida de un Proyecto</a:t>
            </a:r>
          </a:p>
        </p:txBody>
      </p:sp>
      <p:sp>
        <p:nvSpPr>
          <p:cNvPr id="3" name="TextBox 2"/>
          <p:cNvSpPr txBox="1"/>
          <p:nvPr/>
        </p:nvSpPr>
        <p:spPr>
          <a:xfrm>
            <a:off x="1974381" y="3111692"/>
            <a:ext cx="7972067" cy="1569660"/>
          </a:xfrm>
          <a:prstGeom prst="rect">
            <a:avLst/>
          </a:prstGeom>
          <a:noFill/>
        </p:spPr>
        <p:txBody>
          <a:bodyPr wrap="square" rtlCol="0">
            <a:spAutoFit/>
          </a:bodyPr>
          <a:lstStyle/>
          <a:p>
            <a:pPr algn="just"/>
            <a:r>
              <a:rPr lang="es-CL" sz="1600" b="1" dirty="0"/>
              <a:t>Cuarta fase CIERRE:</a:t>
            </a:r>
          </a:p>
          <a:p>
            <a:pPr algn="just"/>
            <a:endParaRPr lang="es-CL" sz="1600" b="1" dirty="0"/>
          </a:p>
          <a:p>
            <a:pPr algn="just"/>
            <a:r>
              <a:rPr lang="es-CL" sz="1600" dirty="0"/>
              <a:t>Se realiza la conclusión final y el reconocimiento de logros y resultados obtenidos. Además, se realiza el Cierre de las operaciones y dispersión del equipo. Se evalúa el Aprendizaje de la experiencia del proyecto y se revisa el proceso en general y resultados obtenidos. Se redacta el informe final.</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971" y="5476134"/>
            <a:ext cx="1356815" cy="138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0E21FD1-4E99-49B7-81AC-64D4F292A000}" type="slidenum">
              <a:rPr lang="es-ES" altLang="es-CL" smtClean="0"/>
              <a:pPr>
                <a:defRPr/>
              </a:pPr>
              <a:t>17</a:t>
            </a:fld>
            <a:endParaRPr lang="es-ES" altLang="es-CL"/>
          </a:p>
        </p:txBody>
      </p:sp>
    </p:spTree>
    <p:extLst>
      <p:ext uri="{BB962C8B-B14F-4D97-AF65-F5344CB8AC3E}">
        <p14:creationId xmlns:p14="http://schemas.microsoft.com/office/powerpoint/2010/main" val="3779107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258" y="522416"/>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TextBox 1"/>
          <p:cNvSpPr txBox="1"/>
          <p:nvPr/>
        </p:nvSpPr>
        <p:spPr>
          <a:xfrm>
            <a:off x="2220037" y="1828800"/>
            <a:ext cx="8206263" cy="584775"/>
          </a:xfrm>
          <a:prstGeom prst="rect">
            <a:avLst/>
          </a:prstGeom>
          <a:noFill/>
        </p:spPr>
        <p:txBody>
          <a:bodyPr wrap="square" rtlCol="0">
            <a:spAutoFit/>
          </a:bodyPr>
          <a:lstStyle/>
          <a:p>
            <a:r>
              <a:rPr lang="es-CL" sz="3200" b="1" dirty="0">
                <a:latin typeface="+mj-lt"/>
              </a:rPr>
              <a:t>Fases del Ciclo de Vida de un Proyecto</a:t>
            </a:r>
          </a:p>
        </p:txBody>
      </p:sp>
      <p:sp>
        <p:nvSpPr>
          <p:cNvPr id="3" name="TextBox 2"/>
          <p:cNvSpPr txBox="1"/>
          <p:nvPr/>
        </p:nvSpPr>
        <p:spPr>
          <a:xfrm>
            <a:off x="1974381" y="3111692"/>
            <a:ext cx="7972067" cy="1077218"/>
          </a:xfrm>
          <a:prstGeom prst="rect">
            <a:avLst/>
          </a:prstGeom>
          <a:noFill/>
        </p:spPr>
        <p:txBody>
          <a:bodyPr wrap="square" rtlCol="0">
            <a:spAutoFit/>
          </a:bodyPr>
          <a:lstStyle/>
          <a:p>
            <a:pPr algn="just"/>
            <a:r>
              <a:rPr lang="es-CL" sz="1600" b="1" dirty="0"/>
              <a:t>Quina fase MONITOREO DE RESULTADOS:</a:t>
            </a:r>
          </a:p>
          <a:p>
            <a:pPr algn="just"/>
            <a:endParaRPr lang="es-ES" sz="1600" dirty="0"/>
          </a:p>
          <a:p>
            <a:pPr algn="just"/>
            <a:r>
              <a:rPr lang="es-ES" sz="1600" dirty="0"/>
              <a:t>Corresponde a las actividades que permiten verificar si el proyecto se desempeña según lo planificado. </a:t>
            </a:r>
            <a:endParaRPr lang="es-CL" sz="1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1" y="5437644"/>
            <a:ext cx="1122517" cy="115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0E21FD1-4E99-49B7-81AC-64D4F292A000}" type="slidenum">
              <a:rPr lang="es-ES" altLang="es-CL" smtClean="0"/>
              <a:pPr>
                <a:defRPr/>
              </a:pPr>
              <a:t>18</a:t>
            </a:fld>
            <a:endParaRPr lang="es-ES" altLang="es-CL"/>
          </a:p>
        </p:txBody>
      </p:sp>
    </p:spTree>
    <p:extLst>
      <p:ext uri="{BB962C8B-B14F-4D97-AF65-F5344CB8AC3E}">
        <p14:creationId xmlns:p14="http://schemas.microsoft.com/office/powerpoint/2010/main" val="10012286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1631" y="433779"/>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466" y="1816621"/>
            <a:ext cx="78200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19</a:t>
            </a:fld>
            <a:endParaRPr lang="es-ES" altLang="es-CL"/>
          </a:p>
        </p:txBody>
      </p:sp>
    </p:spTree>
    <p:extLst>
      <p:ext uri="{BB962C8B-B14F-4D97-AF65-F5344CB8AC3E}">
        <p14:creationId xmlns:p14="http://schemas.microsoft.com/office/powerpoint/2010/main" val="22987418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9FDD9-CCB2-EEDE-9CD0-13CB50281B74}"/>
              </a:ext>
            </a:extLst>
          </p:cNvPr>
          <p:cNvSpPr>
            <a:spLocks noGrp="1"/>
          </p:cNvSpPr>
          <p:nvPr>
            <p:ph type="ctrTitle"/>
          </p:nvPr>
        </p:nvSpPr>
        <p:spPr>
          <a:xfrm>
            <a:off x="1065037" y="2155169"/>
            <a:ext cx="9080913" cy="4220820"/>
          </a:xfrm>
        </p:spPr>
        <p:txBody>
          <a:bodyPr anchor="ctr">
            <a:normAutofit/>
          </a:bodyPr>
          <a:lstStyle/>
          <a:p>
            <a:r>
              <a:rPr lang="es-MX" sz="5000" dirty="0">
                <a:solidFill>
                  <a:schemeClr val="bg1"/>
                </a:solidFill>
              </a:rPr>
              <a:t>Administración  de Proyectos</a:t>
            </a:r>
            <a:br>
              <a:rPr lang="es-MX" sz="5000" dirty="0">
                <a:solidFill>
                  <a:schemeClr val="bg1"/>
                </a:solidFill>
              </a:rPr>
            </a:br>
            <a:br>
              <a:rPr lang="es-MX" sz="5000" dirty="0">
                <a:solidFill>
                  <a:schemeClr val="bg1"/>
                </a:solidFill>
              </a:rPr>
            </a:br>
            <a:br>
              <a:rPr lang="es-MX" sz="5000" dirty="0">
                <a:solidFill>
                  <a:schemeClr val="bg1"/>
                </a:solidFill>
              </a:rPr>
            </a:br>
            <a:br>
              <a:rPr lang="es-MX" sz="5000" dirty="0">
                <a:solidFill>
                  <a:schemeClr val="bg1"/>
                </a:solidFill>
              </a:rPr>
            </a:br>
            <a:r>
              <a:rPr lang="es-MX" sz="2000" dirty="0">
                <a:solidFill>
                  <a:schemeClr val="bg1"/>
                </a:solidFill>
              </a:rPr>
              <a:t>Alejandro Quintana castillo</a:t>
            </a:r>
            <a:endParaRPr lang="es-CL" sz="5000" dirty="0">
              <a:solidFill>
                <a:schemeClr val="bg1"/>
              </a:solidFill>
            </a:endParaRPr>
          </a:p>
        </p:txBody>
      </p:sp>
    </p:spTree>
    <p:extLst>
      <p:ext uri="{BB962C8B-B14F-4D97-AF65-F5344CB8AC3E}">
        <p14:creationId xmlns:p14="http://schemas.microsoft.com/office/powerpoint/2010/main" val="9305860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3379" y="3005450"/>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20</a:t>
            </a:fld>
            <a:endParaRPr lang="es-ES" altLang="es-CL"/>
          </a:p>
        </p:txBody>
      </p:sp>
    </p:spTree>
    <p:extLst>
      <p:ext uri="{BB962C8B-B14F-4D97-AF65-F5344CB8AC3E}">
        <p14:creationId xmlns:p14="http://schemas.microsoft.com/office/powerpoint/2010/main" val="24549801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15644"/>
            <a:ext cx="7972067" cy="1815882"/>
          </a:xfrm>
          <a:prstGeom prst="rect">
            <a:avLst/>
          </a:prstGeom>
          <a:noFill/>
        </p:spPr>
        <p:txBody>
          <a:bodyPr wrap="square" rtlCol="0">
            <a:spAutoFit/>
          </a:bodyPr>
          <a:lstStyle/>
          <a:p>
            <a:pPr algn="just"/>
            <a:r>
              <a:rPr lang="es-CL" sz="1600" b="1" dirty="0"/>
              <a:t>Todo Proyecto debe tener Objetivos claros</a:t>
            </a:r>
          </a:p>
          <a:p>
            <a:pPr algn="just"/>
            <a:endParaRPr lang="es-CL" sz="1600" b="1" dirty="0"/>
          </a:p>
          <a:p>
            <a:pPr algn="just"/>
            <a:r>
              <a:rPr lang="es-ES" sz="1600" dirty="0"/>
              <a:t>Definir claramente de lo que se pretende lograr </a:t>
            </a:r>
            <a:r>
              <a:rPr lang="es-ES" sz="1600" b="1" u="sng" dirty="0"/>
              <a:t>es</a:t>
            </a:r>
            <a:r>
              <a:rPr lang="es-ES" sz="1600" dirty="0"/>
              <a:t> la primera tarea. </a:t>
            </a:r>
          </a:p>
          <a:p>
            <a:pPr algn="just"/>
            <a:endParaRPr lang="es-ES" sz="1600" dirty="0"/>
          </a:p>
          <a:p>
            <a:pPr algn="just"/>
            <a:r>
              <a:rPr lang="es-ES" sz="1600" dirty="0"/>
              <a:t>Tanto para la institución dueña del proyecto, como para la empresa o persona que lo va a desarrollar. Aquél que no tiene claros sus objetivos muy pronto llegará a ninguna parte</a:t>
            </a:r>
            <a:endParaRPr lang="es-CL" sz="1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628" y="5245111"/>
            <a:ext cx="2089671" cy="147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21</a:t>
            </a:fld>
            <a:endParaRPr lang="es-ES" altLang="es-CL"/>
          </a:p>
        </p:txBody>
      </p:sp>
    </p:spTree>
    <p:extLst>
      <p:ext uri="{BB962C8B-B14F-4D97-AF65-F5344CB8AC3E}">
        <p14:creationId xmlns:p14="http://schemas.microsoft.com/office/powerpoint/2010/main" val="1958712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15645"/>
            <a:ext cx="7972067" cy="2062103"/>
          </a:xfrm>
          <a:prstGeom prst="rect">
            <a:avLst/>
          </a:prstGeom>
          <a:noFill/>
        </p:spPr>
        <p:txBody>
          <a:bodyPr wrap="square" rtlCol="0">
            <a:spAutoFit/>
          </a:bodyPr>
          <a:lstStyle/>
          <a:p>
            <a:pPr algn="just"/>
            <a:r>
              <a:rPr lang="es-CL" sz="1600" b="1" dirty="0"/>
              <a:t>Elegir un Líder del Proyecto</a:t>
            </a:r>
          </a:p>
          <a:p>
            <a:pPr algn="just"/>
            <a:endParaRPr lang="es-CL" sz="1600" b="1" dirty="0"/>
          </a:p>
          <a:p>
            <a:pPr algn="just"/>
            <a:r>
              <a:rPr lang="es-ES" sz="1600" dirty="0"/>
              <a:t>Un proyecto tiene altas probabilidades de alcanzar los objetivos propuestos cuando tiene como responsable a un buen líder. Debe poseer don de mando, conocer los objetivos a alcanzar y tener una estrategia para poder lograr las metas que se trazaron previamente. Es recomendable que desde la fase de Inicio de proyecto se designe al líder y éste permanezca durante todo el ciclo de vida del mismo, para evitar ambigüedades y confusiones. </a:t>
            </a:r>
            <a:endParaRPr lang="es-CL"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822" y="5266544"/>
            <a:ext cx="1302688" cy="120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22</a:t>
            </a:fld>
            <a:endParaRPr lang="es-ES" altLang="es-CL"/>
          </a:p>
        </p:txBody>
      </p:sp>
    </p:spTree>
    <p:extLst>
      <p:ext uri="{BB962C8B-B14F-4D97-AF65-F5344CB8AC3E}">
        <p14:creationId xmlns:p14="http://schemas.microsoft.com/office/powerpoint/2010/main" val="14644116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15644"/>
            <a:ext cx="7972067" cy="1815882"/>
          </a:xfrm>
          <a:prstGeom prst="rect">
            <a:avLst/>
          </a:prstGeom>
          <a:noFill/>
        </p:spPr>
        <p:txBody>
          <a:bodyPr wrap="square" rtlCol="0">
            <a:spAutoFit/>
          </a:bodyPr>
          <a:lstStyle/>
          <a:p>
            <a:pPr algn="just"/>
            <a:r>
              <a:rPr lang="es-ES" sz="1600" b="1" dirty="0"/>
              <a:t>Definición de los recursos para el proyecto</a:t>
            </a:r>
            <a:endParaRPr lang="es-CL" sz="1600" b="1" dirty="0"/>
          </a:p>
          <a:p>
            <a:pPr algn="just"/>
            <a:endParaRPr lang="es-CL" sz="1600" b="1" dirty="0"/>
          </a:p>
          <a:p>
            <a:pPr algn="just"/>
            <a:r>
              <a:rPr lang="es-ES" sz="1600" dirty="0"/>
              <a:t>En función de los objetivos a alcanzar  y con la participación del líder del proyecto, se deben definir los recursos humanos, económicos y materiales necesarios para alcanzar los fines establecidos. Es muy importante que esta planeación sea flexible, ya que muy probablemente deberá re adaptarse a medida que se desarrolla en proyecto.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588" y="5552008"/>
            <a:ext cx="1337137" cy="116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23</a:t>
            </a:fld>
            <a:endParaRPr lang="es-ES" altLang="es-CL"/>
          </a:p>
        </p:txBody>
      </p:sp>
    </p:spTree>
    <p:extLst>
      <p:ext uri="{BB962C8B-B14F-4D97-AF65-F5344CB8AC3E}">
        <p14:creationId xmlns:p14="http://schemas.microsoft.com/office/powerpoint/2010/main" val="26349704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15644"/>
            <a:ext cx="7972067" cy="1815882"/>
          </a:xfrm>
          <a:prstGeom prst="rect">
            <a:avLst/>
          </a:prstGeom>
          <a:noFill/>
        </p:spPr>
        <p:txBody>
          <a:bodyPr wrap="square" rtlCol="0">
            <a:spAutoFit/>
          </a:bodyPr>
          <a:lstStyle/>
          <a:p>
            <a:pPr algn="just"/>
            <a:r>
              <a:rPr lang="es-ES" sz="1600" b="1" dirty="0"/>
              <a:t>Difusión del proyecto</a:t>
            </a:r>
            <a:endParaRPr lang="es-CL" sz="1600" b="1" dirty="0"/>
          </a:p>
          <a:p>
            <a:pPr algn="just"/>
            <a:endParaRPr lang="es-CL" sz="1600" b="1" dirty="0"/>
          </a:p>
          <a:p>
            <a:pPr algn="just"/>
            <a:endParaRPr lang="es-ES" sz="1600" dirty="0"/>
          </a:p>
          <a:p>
            <a:pPr algn="just"/>
            <a:r>
              <a:rPr lang="es-ES" sz="1600" dirty="0"/>
              <a:t>Un elemento crucial dentro del proyecto es el cronograma de trabajo, el plan de comunicaciones, el plan de adquisiciones (que son todos aquellos proveedores de servicios o de recursos humanos o materiales) y los planes de riesgo del proyecto.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316" y="5471116"/>
            <a:ext cx="1058981" cy="109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24</a:t>
            </a:fld>
            <a:endParaRPr lang="es-ES" altLang="es-CL"/>
          </a:p>
        </p:txBody>
      </p:sp>
    </p:spTree>
    <p:extLst>
      <p:ext uri="{BB962C8B-B14F-4D97-AF65-F5344CB8AC3E}">
        <p14:creationId xmlns:p14="http://schemas.microsoft.com/office/powerpoint/2010/main" val="34599720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15644"/>
            <a:ext cx="7972067" cy="1569660"/>
          </a:xfrm>
          <a:prstGeom prst="rect">
            <a:avLst/>
          </a:prstGeom>
          <a:noFill/>
        </p:spPr>
        <p:txBody>
          <a:bodyPr wrap="square" rtlCol="0">
            <a:spAutoFit/>
          </a:bodyPr>
          <a:lstStyle/>
          <a:p>
            <a:r>
              <a:rPr lang="es-ES" sz="1600" b="1" dirty="0"/>
              <a:t>El Factor Humano</a:t>
            </a:r>
          </a:p>
          <a:p>
            <a:endParaRPr lang="es-ES" sz="1600" b="1" dirty="0"/>
          </a:p>
          <a:p>
            <a:pPr algn="just"/>
            <a:r>
              <a:rPr lang="es-ES" sz="1600" dirty="0"/>
              <a:t>El líder del proyecto debe considerar a todos los involucrados y </a:t>
            </a:r>
            <a:r>
              <a:rPr lang="es-ES" sz="1600" dirty="0" err="1"/>
              <a:t>stakeholders</a:t>
            </a:r>
            <a:r>
              <a:rPr lang="es-ES" sz="1600" dirty="0"/>
              <a:t> en el proyecto (no importa si tienen o no poder de decisión), en el planteamiento de los objetivos del proyecto. Todos son importantes y aportan su habilidad y talento en la obtención del objetivo.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936" y="4773340"/>
            <a:ext cx="2722368" cy="159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25</a:t>
            </a:fld>
            <a:endParaRPr lang="es-ES" altLang="es-CL"/>
          </a:p>
        </p:txBody>
      </p:sp>
    </p:spTree>
    <p:extLst>
      <p:ext uri="{BB962C8B-B14F-4D97-AF65-F5344CB8AC3E}">
        <p14:creationId xmlns:p14="http://schemas.microsoft.com/office/powerpoint/2010/main" val="3668562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sp>
        <p:nvSpPr>
          <p:cNvPr id="4" name="TextBox 3"/>
          <p:cNvSpPr txBox="1"/>
          <p:nvPr/>
        </p:nvSpPr>
        <p:spPr>
          <a:xfrm>
            <a:off x="1974381" y="2401996"/>
            <a:ext cx="7972067" cy="3046988"/>
          </a:xfrm>
          <a:prstGeom prst="rect">
            <a:avLst/>
          </a:prstGeom>
          <a:noFill/>
        </p:spPr>
        <p:txBody>
          <a:bodyPr wrap="square" rtlCol="0">
            <a:spAutoFit/>
          </a:bodyPr>
          <a:lstStyle/>
          <a:p>
            <a:r>
              <a:rPr lang="es-ES" sz="1600" b="1" dirty="0"/>
              <a:t>Evaluación y seguimiento</a:t>
            </a:r>
          </a:p>
          <a:p>
            <a:endParaRPr lang="es-ES" sz="1600" b="1" dirty="0"/>
          </a:p>
          <a:p>
            <a:endParaRPr lang="es-ES" sz="1600" b="1" dirty="0"/>
          </a:p>
          <a:p>
            <a:pPr algn="just"/>
            <a:r>
              <a:rPr lang="es-ES" sz="1600" dirty="0"/>
              <a:t>Para que un proyecto sea exitoso, no sólo se deben tener:</a:t>
            </a:r>
          </a:p>
          <a:p>
            <a:pPr algn="just"/>
            <a:endParaRPr lang="es-ES" sz="1600" dirty="0"/>
          </a:p>
          <a:p>
            <a:pPr marL="400050" indent="-400050" algn="just">
              <a:buFont typeface="+mj-lt"/>
              <a:buAutoNum type="romanLcPeriod"/>
            </a:pPr>
            <a:r>
              <a:rPr lang="es-ES" sz="1600" dirty="0"/>
              <a:t>Objetivos claros</a:t>
            </a:r>
          </a:p>
          <a:p>
            <a:pPr marL="400050" indent="-400050" algn="just">
              <a:buFont typeface="+mj-lt"/>
              <a:buAutoNum type="romanLcPeriod"/>
            </a:pPr>
            <a:r>
              <a:rPr lang="es-ES" sz="1600" dirty="0"/>
              <a:t>Un buen líder del proyecto</a:t>
            </a:r>
          </a:p>
          <a:p>
            <a:pPr marL="400050" indent="-400050" algn="just">
              <a:buFont typeface="+mj-lt"/>
              <a:buAutoNum type="romanLcPeriod"/>
            </a:pPr>
            <a:r>
              <a:rPr lang="es-ES" sz="1600" dirty="0"/>
              <a:t>Recursos humanos, financieros y materiales adecuados</a:t>
            </a:r>
          </a:p>
          <a:p>
            <a:pPr marL="400050" indent="-400050" algn="just">
              <a:buFont typeface="+mj-lt"/>
              <a:buAutoNum type="romanLcPeriod"/>
            </a:pPr>
            <a:endParaRPr lang="es-ES" sz="1600" dirty="0"/>
          </a:p>
          <a:p>
            <a:pPr algn="just"/>
            <a:r>
              <a:rPr lang="es-ES" sz="1600" dirty="0"/>
              <a:t>Regularmente, se deben monitorear, evaluar y darle seguimiento a las etapas del proyecto, para  identificar desviaciones y activar medidas preventivas y/o correctivas.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795" y="5768662"/>
            <a:ext cx="1291237" cy="103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26</a:t>
            </a:fld>
            <a:endParaRPr lang="es-ES" altLang="es-CL"/>
          </a:p>
        </p:txBody>
      </p:sp>
    </p:spTree>
    <p:extLst>
      <p:ext uri="{BB962C8B-B14F-4D97-AF65-F5344CB8AC3E}">
        <p14:creationId xmlns:p14="http://schemas.microsoft.com/office/powerpoint/2010/main" val="31374533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27</a:t>
            </a:fld>
            <a:endParaRPr lang="es-ES" altLang="es-CL"/>
          </a:p>
        </p:txBody>
      </p:sp>
      <p:sp>
        <p:nvSpPr>
          <p:cNvPr id="3" name="TextBox 2"/>
          <p:cNvSpPr txBox="1"/>
          <p:nvPr/>
        </p:nvSpPr>
        <p:spPr>
          <a:xfrm>
            <a:off x="2116590" y="2349500"/>
            <a:ext cx="7829857" cy="3077766"/>
          </a:xfrm>
          <a:prstGeom prst="rect">
            <a:avLst/>
          </a:prstGeom>
          <a:noFill/>
        </p:spPr>
        <p:txBody>
          <a:bodyPr wrap="square" rtlCol="0">
            <a:spAutoFit/>
          </a:bodyPr>
          <a:lstStyle/>
          <a:p>
            <a:r>
              <a:rPr lang="es-CL" sz="1600" b="1" dirty="0"/>
              <a:t>¿Qué es un RFP?</a:t>
            </a:r>
          </a:p>
          <a:p>
            <a:pPr algn="just"/>
            <a:endParaRPr lang="es-CL" dirty="0"/>
          </a:p>
          <a:p>
            <a:pPr algn="just"/>
            <a:r>
              <a:rPr lang="es-CL" sz="1600" dirty="0"/>
              <a:t>La Solicitud de Propuesta (</a:t>
            </a:r>
            <a:r>
              <a:rPr lang="es-CL" sz="1600" dirty="0" err="1"/>
              <a:t>Request</a:t>
            </a:r>
            <a:r>
              <a:rPr lang="es-CL" sz="1600" dirty="0"/>
              <a:t> </a:t>
            </a:r>
            <a:r>
              <a:rPr lang="es-CL" sz="1600" dirty="0" err="1"/>
              <a:t>for</a:t>
            </a:r>
            <a:r>
              <a:rPr lang="es-CL" sz="1600" dirty="0"/>
              <a:t> </a:t>
            </a:r>
            <a:r>
              <a:rPr lang="es-CL" sz="1600" dirty="0" err="1"/>
              <a:t>Proposal</a:t>
            </a:r>
            <a:r>
              <a:rPr lang="es-CL" sz="1600" dirty="0"/>
              <a:t> o RFP) es un tipo de documento de adquisición  que se utiliza para solicitar propuestas de posibles vendedores de productos o servicios para el proyecto.  Si se decide en el proyecto comprar una parte del trabajo, se convoca a proveedores a través de este documento.</a:t>
            </a:r>
          </a:p>
          <a:p>
            <a:pPr algn="just"/>
            <a:endParaRPr lang="es-CL" sz="1600" dirty="0"/>
          </a:p>
          <a:p>
            <a:pPr algn="just"/>
            <a:r>
              <a:rPr lang="es-CL" sz="1600" dirty="0"/>
              <a:t>Es allí donde se describen el tipo de trabajo a cotizar, las condiciones de contratación y el tipo de requerimientos adicionales que cada proveedor potencial debe entregar, como su experiencia con el tipo de trabajo solicitado, una lista de sus clientes, información financiera, etc.</a:t>
            </a:r>
          </a:p>
        </p:txBody>
      </p:sp>
      <p:sp>
        <p:nvSpPr>
          <p:cNvPr id="7" name="TextBox 6"/>
          <p:cNvSpPr txBox="1"/>
          <p:nvPr/>
        </p:nvSpPr>
        <p:spPr>
          <a:xfrm>
            <a:off x="2116591" y="1073859"/>
            <a:ext cx="4293309" cy="1077218"/>
          </a:xfrm>
          <a:prstGeom prst="rect">
            <a:avLst/>
          </a:prstGeom>
          <a:noFill/>
        </p:spPr>
        <p:txBody>
          <a:bodyPr wrap="square" rtlCol="0">
            <a:spAutoFit/>
          </a:bodyPr>
          <a:lstStyle/>
          <a:p>
            <a:pPr algn="just"/>
            <a:r>
              <a:rPr lang="es-CL" sz="3200" dirty="0">
                <a:latin typeface="+mj-lt"/>
              </a:rPr>
              <a:t>Conceptos Importantes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5620829"/>
            <a:ext cx="1054100" cy="10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6830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0351" y="281445"/>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02" y="1885379"/>
            <a:ext cx="2302937" cy="237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542" y="4005158"/>
            <a:ext cx="3069770" cy="247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rved Down Arrow 2"/>
          <p:cNvSpPr/>
          <p:nvPr/>
        </p:nvSpPr>
        <p:spPr>
          <a:xfrm rot="1273994">
            <a:off x="5445390" y="2299433"/>
            <a:ext cx="3062383" cy="987258"/>
          </a:xfrm>
          <a:prstGeom prst="curvedDownArrow">
            <a:avLst/>
          </a:prstGeom>
          <a:solidFill>
            <a:srgbClr val="C00000">
              <a:alpha val="5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28</a:t>
            </a:fld>
            <a:endParaRPr lang="es-ES" altLang="es-CL"/>
          </a:p>
        </p:txBody>
      </p:sp>
    </p:spTree>
    <p:extLst>
      <p:ext uri="{BB962C8B-B14F-4D97-AF65-F5344CB8AC3E}">
        <p14:creationId xmlns:p14="http://schemas.microsoft.com/office/powerpoint/2010/main" val="39917370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9231" y="250899"/>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8" name="Picture 2"/>
          <p:cNvPicPr>
            <a:picLocks noChangeAspect="1" noChangeArrowheads="1"/>
          </p:cNvPicPr>
          <p:nvPr/>
        </p:nvPicPr>
        <p:blipFill>
          <a:blip r:embed="rId2" cstate="print"/>
          <a:srcRect/>
          <a:stretch>
            <a:fillRect/>
          </a:stretch>
        </p:blipFill>
        <p:spPr bwMode="auto">
          <a:xfrm>
            <a:off x="2116591" y="1765300"/>
            <a:ext cx="7964199" cy="36576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29</a:t>
            </a:fld>
            <a:endParaRPr lang="es-ES" altLang="es-CL"/>
          </a:p>
        </p:txBody>
      </p:sp>
    </p:spTree>
    <p:extLst>
      <p:ext uri="{BB962C8B-B14F-4D97-AF65-F5344CB8AC3E}">
        <p14:creationId xmlns:p14="http://schemas.microsoft.com/office/powerpoint/2010/main" val="32536233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753141" y="749235"/>
            <a:ext cx="8229600" cy="8587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595959"/>
                </a:solidFill>
                <a:latin typeface="+mj-lt"/>
                <a:ea typeface="+mj-ea"/>
                <a:cs typeface="+mj-cs"/>
              </a:defRPr>
            </a:lvl1pPr>
            <a:lvl2pPr algn="ctr" defTabSz="457200" rtl="0" eaLnBrk="0" fontAlgn="base" hangingPunct="0">
              <a:spcBef>
                <a:spcPct val="0"/>
              </a:spcBef>
              <a:spcAft>
                <a:spcPct val="0"/>
              </a:spcAft>
              <a:defRPr sz="4400">
                <a:solidFill>
                  <a:srgbClr val="595959"/>
                </a:solidFill>
                <a:latin typeface="Calibri" pitchFamily="34" charset="0"/>
              </a:defRPr>
            </a:lvl2pPr>
            <a:lvl3pPr algn="ctr" defTabSz="457200" rtl="0" eaLnBrk="0" fontAlgn="base" hangingPunct="0">
              <a:spcBef>
                <a:spcPct val="0"/>
              </a:spcBef>
              <a:spcAft>
                <a:spcPct val="0"/>
              </a:spcAft>
              <a:defRPr sz="4400">
                <a:solidFill>
                  <a:srgbClr val="595959"/>
                </a:solidFill>
                <a:latin typeface="Calibri" pitchFamily="34" charset="0"/>
              </a:defRPr>
            </a:lvl3pPr>
            <a:lvl4pPr algn="ctr" defTabSz="457200" rtl="0" eaLnBrk="0" fontAlgn="base" hangingPunct="0">
              <a:spcBef>
                <a:spcPct val="0"/>
              </a:spcBef>
              <a:spcAft>
                <a:spcPct val="0"/>
              </a:spcAft>
              <a:defRPr sz="4400">
                <a:solidFill>
                  <a:srgbClr val="595959"/>
                </a:solidFill>
                <a:latin typeface="Calibri" pitchFamily="34" charset="0"/>
              </a:defRPr>
            </a:lvl4pPr>
            <a:lvl5pPr algn="ctr" defTabSz="457200" rtl="0" eaLnBrk="0" fontAlgn="base" hangingPunct="0">
              <a:spcBef>
                <a:spcPct val="0"/>
              </a:spcBef>
              <a:spcAft>
                <a:spcPct val="0"/>
              </a:spcAft>
              <a:defRPr sz="4400">
                <a:solidFill>
                  <a:srgbClr val="595959"/>
                </a:solidFill>
                <a:latin typeface="Calibri" pitchFamily="34" charset="0"/>
              </a:defRPr>
            </a:lvl5pPr>
            <a:lvl6pPr marL="457200" algn="ctr" defTabSz="457200" rtl="0" eaLnBrk="1" fontAlgn="base" hangingPunct="1">
              <a:spcBef>
                <a:spcPct val="0"/>
              </a:spcBef>
              <a:spcAft>
                <a:spcPct val="0"/>
              </a:spcAft>
              <a:defRPr sz="4400">
                <a:solidFill>
                  <a:srgbClr val="595959"/>
                </a:solidFill>
                <a:latin typeface="Calibri" pitchFamily="34" charset="0"/>
              </a:defRPr>
            </a:lvl6pPr>
            <a:lvl7pPr marL="914400" algn="ctr" defTabSz="457200" rtl="0" eaLnBrk="1" fontAlgn="base" hangingPunct="1">
              <a:spcBef>
                <a:spcPct val="0"/>
              </a:spcBef>
              <a:spcAft>
                <a:spcPct val="0"/>
              </a:spcAft>
              <a:defRPr sz="4400">
                <a:solidFill>
                  <a:srgbClr val="595959"/>
                </a:solidFill>
                <a:latin typeface="Calibri" pitchFamily="34" charset="0"/>
              </a:defRPr>
            </a:lvl7pPr>
            <a:lvl8pPr marL="1371600" algn="ctr" defTabSz="457200" rtl="0" eaLnBrk="1" fontAlgn="base" hangingPunct="1">
              <a:spcBef>
                <a:spcPct val="0"/>
              </a:spcBef>
              <a:spcAft>
                <a:spcPct val="0"/>
              </a:spcAft>
              <a:defRPr sz="4400">
                <a:solidFill>
                  <a:srgbClr val="595959"/>
                </a:solidFill>
                <a:latin typeface="Calibri" pitchFamily="34" charset="0"/>
              </a:defRPr>
            </a:lvl8pPr>
            <a:lvl9pPr marL="1828800" algn="ctr" defTabSz="457200" rtl="0" eaLnBrk="1" fontAlgn="base" hangingPunct="1">
              <a:spcBef>
                <a:spcPct val="0"/>
              </a:spcBef>
              <a:spcAft>
                <a:spcPct val="0"/>
              </a:spcAft>
              <a:defRPr sz="4400">
                <a:solidFill>
                  <a:srgbClr val="595959"/>
                </a:solidFill>
                <a:latin typeface="Calibri" pitchFamily="34" charset="0"/>
              </a:defRPr>
            </a:lvl9pPr>
          </a:lstStyle>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5" name="TextBox 4"/>
          <p:cNvSpPr txBox="1"/>
          <p:nvPr/>
        </p:nvSpPr>
        <p:spPr>
          <a:xfrm>
            <a:off x="2646218" y="3673862"/>
            <a:ext cx="6844146" cy="1077218"/>
          </a:xfrm>
          <a:prstGeom prst="rect">
            <a:avLst/>
          </a:prstGeom>
          <a:noFill/>
        </p:spPr>
        <p:txBody>
          <a:bodyPr wrap="square" rtlCol="0">
            <a:spAutoFit/>
          </a:bodyPr>
          <a:lstStyle/>
          <a:p>
            <a:pPr algn="ctr"/>
            <a:r>
              <a:rPr lang="es-CL" sz="3200" b="1" dirty="0">
                <a:latin typeface="+mj-lt"/>
              </a:rPr>
              <a:t>Curso: Administración de Proyectos</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3</a:t>
            </a:fld>
            <a:endParaRPr lang="es-ES" altLang="es-CL"/>
          </a:p>
        </p:txBody>
      </p:sp>
    </p:spTree>
    <p:extLst>
      <p:ext uri="{BB962C8B-B14F-4D97-AF65-F5344CB8AC3E}">
        <p14:creationId xmlns:p14="http://schemas.microsoft.com/office/powerpoint/2010/main" val="3491332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9900" y="581236"/>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30</a:t>
            </a:fld>
            <a:endParaRPr lang="es-ES" altLang="es-CL"/>
          </a:p>
        </p:txBody>
      </p:sp>
      <p:grpSp>
        <p:nvGrpSpPr>
          <p:cNvPr id="7" name="Group 6"/>
          <p:cNvGrpSpPr>
            <a:grpSpLocks/>
          </p:cNvGrpSpPr>
          <p:nvPr/>
        </p:nvGrpSpPr>
        <p:grpSpPr bwMode="auto">
          <a:xfrm>
            <a:off x="5332274" y="2783965"/>
            <a:ext cx="4822817" cy="3503382"/>
            <a:chOff x="3330" y="2500"/>
            <a:chExt cx="6878" cy="5614"/>
          </a:xfrm>
        </p:grpSpPr>
        <p:sp>
          <p:nvSpPr>
            <p:cNvPr id="10" name="Text Box 41"/>
            <p:cNvSpPr txBox="1">
              <a:spLocks noChangeArrowheads="1"/>
            </p:cNvSpPr>
            <p:nvPr/>
          </p:nvSpPr>
          <p:spPr bwMode="auto">
            <a:xfrm>
              <a:off x="5683" y="3408"/>
              <a:ext cx="199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sz="1200">
                  <a:latin typeface="Arial" charset="0"/>
                </a:rPr>
                <a:t>Presupuesto</a:t>
              </a:r>
            </a:p>
          </p:txBody>
        </p:sp>
        <p:sp>
          <p:nvSpPr>
            <p:cNvPr id="11" name="Line 42"/>
            <p:cNvSpPr>
              <a:spLocks noChangeShapeType="1"/>
            </p:cNvSpPr>
            <p:nvPr/>
          </p:nvSpPr>
          <p:spPr bwMode="auto">
            <a:xfrm flipV="1">
              <a:off x="5722" y="2500"/>
              <a:ext cx="0" cy="354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2" name="Line 43"/>
            <p:cNvSpPr>
              <a:spLocks noChangeShapeType="1"/>
            </p:cNvSpPr>
            <p:nvPr/>
          </p:nvSpPr>
          <p:spPr bwMode="auto">
            <a:xfrm>
              <a:off x="5722" y="6047"/>
              <a:ext cx="3109"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3" name="Line 44"/>
            <p:cNvSpPr>
              <a:spLocks noChangeShapeType="1"/>
            </p:cNvSpPr>
            <p:nvPr/>
          </p:nvSpPr>
          <p:spPr bwMode="auto">
            <a:xfrm flipH="1">
              <a:off x="4048" y="6047"/>
              <a:ext cx="1674" cy="206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4" name="Rectangle 13"/>
            <p:cNvSpPr>
              <a:spLocks noChangeArrowheads="1"/>
            </p:cNvSpPr>
            <p:nvPr/>
          </p:nvSpPr>
          <p:spPr bwMode="auto">
            <a:xfrm>
              <a:off x="5722" y="3389"/>
              <a:ext cx="2392" cy="2658"/>
            </a:xfrm>
            <a:prstGeom prst="rect">
              <a:avLst/>
            </a:prstGeom>
            <a:solidFill>
              <a:srgbClr val="FFFFFF"/>
            </a:solidFill>
            <a:ln w="28575">
              <a:solidFill>
                <a:srgbClr val="000000"/>
              </a:solidFill>
              <a:miter lim="800000"/>
              <a:headEnd/>
              <a:tailEnd/>
            </a:ln>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5" name="Rectangle 14"/>
            <p:cNvSpPr>
              <a:spLocks noChangeArrowheads="1"/>
            </p:cNvSpPr>
            <p:nvPr/>
          </p:nvSpPr>
          <p:spPr bwMode="auto">
            <a:xfrm>
              <a:off x="5007" y="4275"/>
              <a:ext cx="2392" cy="265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6" name="Line 47"/>
            <p:cNvSpPr>
              <a:spLocks noChangeShapeType="1"/>
            </p:cNvSpPr>
            <p:nvPr/>
          </p:nvSpPr>
          <p:spPr bwMode="auto">
            <a:xfrm flipV="1">
              <a:off x="5007" y="3389"/>
              <a:ext cx="718" cy="8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7" name="Line 48"/>
            <p:cNvSpPr>
              <a:spLocks noChangeShapeType="1"/>
            </p:cNvSpPr>
            <p:nvPr/>
          </p:nvSpPr>
          <p:spPr bwMode="auto">
            <a:xfrm flipV="1">
              <a:off x="7396" y="3389"/>
              <a:ext cx="718" cy="8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8" name="Line 49"/>
            <p:cNvSpPr>
              <a:spLocks noChangeShapeType="1"/>
            </p:cNvSpPr>
            <p:nvPr/>
          </p:nvSpPr>
          <p:spPr bwMode="auto">
            <a:xfrm flipV="1">
              <a:off x="7396" y="6047"/>
              <a:ext cx="718" cy="8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19" name="Text Box 50"/>
            <p:cNvSpPr txBox="1">
              <a:spLocks noChangeArrowheads="1"/>
            </p:cNvSpPr>
            <p:nvPr/>
          </p:nvSpPr>
          <p:spPr bwMode="auto">
            <a:xfrm>
              <a:off x="4048" y="2503"/>
              <a:ext cx="2152"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b="1">
                  <a:latin typeface="Arial" charset="0"/>
                </a:rPr>
                <a:t>Calidad</a:t>
              </a:r>
            </a:p>
          </p:txBody>
        </p:sp>
        <p:sp>
          <p:nvSpPr>
            <p:cNvPr id="20" name="Text Box 51"/>
            <p:cNvSpPr txBox="1">
              <a:spLocks noChangeArrowheads="1"/>
            </p:cNvSpPr>
            <p:nvPr/>
          </p:nvSpPr>
          <p:spPr bwMode="auto">
            <a:xfrm>
              <a:off x="3330" y="6637"/>
              <a:ext cx="1913"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b="1">
                  <a:latin typeface="Arial" charset="0"/>
                </a:rPr>
                <a:t>Tiempo</a:t>
              </a:r>
            </a:p>
          </p:txBody>
        </p:sp>
        <p:sp>
          <p:nvSpPr>
            <p:cNvPr id="21" name="Text Box 52"/>
            <p:cNvSpPr txBox="1">
              <a:spLocks noChangeArrowheads="1"/>
            </p:cNvSpPr>
            <p:nvPr/>
          </p:nvSpPr>
          <p:spPr bwMode="auto">
            <a:xfrm>
              <a:off x="8114" y="5393"/>
              <a:ext cx="1913"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b="1">
                  <a:latin typeface="Arial" charset="0"/>
                </a:rPr>
                <a:t>Costo</a:t>
              </a:r>
            </a:p>
          </p:txBody>
        </p:sp>
        <p:sp>
          <p:nvSpPr>
            <p:cNvPr id="22" name="Text Box 53"/>
            <p:cNvSpPr txBox="1">
              <a:spLocks noChangeArrowheads="1"/>
            </p:cNvSpPr>
            <p:nvPr/>
          </p:nvSpPr>
          <p:spPr bwMode="auto">
            <a:xfrm>
              <a:off x="5722" y="2882"/>
              <a:ext cx="287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sz="1600">
                  <a:latin typeface="Arial" charset="0"/>
                </a:rPr>
                <a:t>Nivel de calidad</a:t>
              </a:r>
            </a:p>
          </p:txBody>
        </p:sp>
        <p:sp>
          <p:nvSpPr>
            <p:cNvPr id="23" name="Text Box 54"/>
            <p:cNvSpPr txBox="1">
              <a:spLocks noChangeArrowheads="1"/>
            </p:cNvSpPr>
            <p:nvPr/>
          </p:nvSpPr>
          <p:spPr bwMode="auto">
            <a:xfrm>
              <a:off x="5004" y="6933"/>
              <a:ext cx="311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sz="1600">
                  <a:latin typeface="Arial" charset="0"/>
                </a:rPr>
                <a:t>Plazo de Entrega</a:t>
              </a:r>
            </a:p>
          </p:txBody>
        </p:sp>
        <p:sp>
          <p:nvSpPr>
            <p:cNvPr id="24" name="Line 55"/>
            <p:cNvSpPr>
              <a:spLocks noChangeShapeType="1"/>
            </p:cNvSpPr>
            <p:nvPr/>
          </p:nvSpPr>
          <p:spPr bwMode="auto">
            <a:xfrm flipV="1">
              <a:off x="5004" y="4275"/>
              <a:ext cx="2392" cy="265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25" name="Line 56"/>
            <p:cNvSpPr>
              <a:spLocks noChangeShapeType="1"/>
            </p:cNvSpPr>
            <p:nvPr/>
          </p:nvSpPr>
          <p:spPr bwMode="auto">
            <a:xfrm>
              <a:off x="5722" y="3389"/>
              <a:ext cx="1674" cy="88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26" name="Line 57"/>
            <p:cNvSpPr>
              <a:spLocks noChangeShapeType="1"/>
            </p:cNvSpPr>
            <p:nvPr/>
          </p:nvSpPr>
          <p:spPr bwMode="auto">
            <a:xfrm flipH="1" flipV="1">
              <a:off x="7392" y="4275"/>
              <a:ext cx="718" cy="177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s-CL"/>
            </a:p>
          </p:txBody>
        </p:sp>
        <p:sp>
          <p:nvSpPr>
            <p:cNvPr id="27" name="Text Box 58"/>
            <p:cNvSpPr txBox="1">
              <a:spLocks noChangeArrowheads="1"/>
            </p:cNvSpPr>
            <p:nvPr/>
          </p:nvSpPr>
          <p:spPr bwMode="auto">
            <a:xfrm>
              <a:off x="8036" y="6123"/>
              <a:ext cx="217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0" hangingPunct="0"/>
              <a:r>
                <a:rPr lang="es-ES" altLang="es-CL" sz="1600">
                  <a:latin typeface="Arial" charset="0"/>
                </a:rPr>
                <a:t>Presupuesto</a:t>
              </a:r>
            </a:p>
          </p:txBody>
        </p:sp>
      </p:grpSp>
      <p:sp>
        <p:nvSpPr>
          <p:cNvPr id="3" name="TextBox 2"/>
          <p:cNvSpPr txBox="1"/>
          <p:nvPr/>
        </p:nvSpPr>
        <p:spPr>
          <a:xfrm>
            <a:off x="1739900" y="2397066"/>
            <a:ext cx="3467101" cy="2261517"/>
          </a:xfrm>
          <a:prstGeom prst="rect">
            <a:avLst/>
          </a:prstGeom>
          <a:noFill/>
        </p:spPr>
        <p:txBody>
          <a:bodyPr wrap="square" rtlCol="0">
            <a:spAutoFit/>
          </a:bodyPr>
          <a:lstStyle/>
          <a:p>
            <a:r>
              <a:rPr lang="es-CL" sz="1600" dirty="0"/>
              <a:t>Elementos básicos de un proyecto:</a:t>
            </a:r>
          </a:p>
          <a:p>
            <a:endParaRPr lang="es-CL" sz="1600" dirty="0"/>
          </a:p>
          <a:p>
            <a:pPr marL="285750" indent="-285750">
              <a:lnSpc>
                <a:spcPct val="150000"/>
              </a:lnSpc>
              <a:buFont typeface="Wingdings" panose="05000000000000000000" pitchFamily="2" charset="2"/>
              <a:buChar char="§"/>
            </a:pPr>
            <a:r>
              <a:rPr lang="es-CL" sz="1600" dirty="0"/>
              <a:t>Tiempo</a:t>
            </a:r>
          </a:p>
          <a:p>
            <a:pPr marL="285750" indent="-285750">
              <a:lnSpc>
                <a:spcPct val="150000"/>
              </a:lnSpc>
              <a:buFont typeface="Wingdings" panose="05000000000000000000" pitchFamily="2" charset="2"/>
              <a:buChar char="§"/>
            </a:pPr>
            <a:r>
              <a:rPr lang="es-CL" sz="1600" dirty="0"/>
              <a:t>Recursos</a:t>
            </a:r>
          </a:p>
          <a:p>
            <a:pPr marL="285750" indent="-285750">
              <a:lnSpc>
                <a:spcPct val="150000"/>
              </a:lnSpc>
              <a:buFont typeface="Wingdings" panose="05000000000000000000" pitchFamily="2" charset="2"/>
              <a:buChar char="§"/>
            </a:pPr>
            <a:r>
              <a:rPr lang="es-CL" sz="1600" dirty="0"/>
              <a:t>Costos</a:t>
            </a:r>
          </a:p>
          <a:p>
            <a:pPr marL="285750" indent="-285750">
              <a:lnSpc>
                <a:spcPct val="150000"/>
              </a:lnSpc>
              <a:buFont typeface="Wingdings" panose="05000000000000000000" pitchFamily="2" charset="2"/>
              <a:buChar char="§"/>
            </a:pPr>
            <a:r>
              <a:rPr lang="es-CL" sz="1600" dirty="0"/>
              <a:t>Calidad</a:t>
            </a:r>
          </a:p>
        </p:txBody>
      </p:sp>
    </p:spTree>
    <p:extLst>
      <p:ext uri="{BB962C8B-B14F-4D97-AF65-F5344CB8AC3E}">
        <p14:creationId xmlns:p14="http://schemas.microsoft.com/office/powerpoint/2010/main" val="29351353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1" y="1073859"/>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2220036" y="3226678"/>
            <a:ext cx="8206263" cy="1077218"/>
          </a:xfrm>
          <a:prstGeom prst="rect">
            <a:avLst/>
          </a:prstGeom>
          <a:noFill/>
        </p:spPr>
        <p:txBody>
          <a:bodyPr wrap="square" rtlCol="0">
            <a:spAutoFit/>
          </a:bodyPr>
          <a:lstStyle/>
          <a:p>
            <a:r>
              <a:rPr lang="es-CL" sz="3200" b="1" dirty="0">
                <a:latin typeface="+mj-lt"/>
              </a:rPr>
              <a:t>¿Qué es la Administración de Proyectos?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31</a:t>
            </a:fld>
            <a:endParaRPr lang="es-ES" altLang="es-CL"/>
          </a:p>
        </p:txBody>
      </p:sp>
    </p:spTree>
    <p:extLst>
      <p:ext uri="{BB962C8B-B14F-4D97-AF65-F5344CB8AC3E}">
        <p14:creationId xmlns:p14="http://schemas.microsoft.com/office/powerpoint/2010/main" val="34590528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54413" y="466512"/>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1854413" y="1680837"/>
            <a:ext cx="8457484" cy="584775"/>
          </a:xfrm>
          <a:prstGeom prst="rect">
            <a:avLst/>
          </a:prstGeom>
          <a:noFill/>
        </p:spPr>
        <p:txBody>
          <a:bodyPr wrap="square" rtlCol="0">
            <a:spAutoFit/>
          </a:bodyPr>
          <a:lstStyle/>
          <a:p>
            <a:r>
              <a:rPr lang="es-CL" sz="3200" b="1" dirty="0">
                <a:latin typeface="+mj-lt"/>
              </a:rPr>
              <a:t>¿Qué es la Administración de Proyectos?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944" y="5882192"/>
            <a:ext cx="1306240" cy="83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32</a:t>
            </a:fld>
            <a:endParaRPr lang="es-ES" altLang="es-CL"/>
          </a:p>
        </p:txBody>
      </p:sp>
      <p:sp>
        <p:nvSpPr>
          <p:cNvPr id="12" name="TextBox 11"/>
          <p:cNvSpPr txBox="1"/>
          <p:nvPr/>
        </p:nvSpPr>
        <p:spPr>
          <a:xfrm>
            <a:off x="2220036" y="2758055"/>
            <a:ext cx="7535343" cy="2308324"/>
          </a:xfrm>
          <a:prstGeom prst="rect">
            <a:avLst/>
          </a:prstGeom>
          <a:noFill/>
          <a:effectLst>
            <a:outerShdw blurRad="317500" dist="355600" dir="8400000" sx="98000" sy="98000" algn="tl" rotWithShape="0">
              <a:prstClr val="black">
                <a:alpha val="45000"/>
              </a:prstClr>
            </a:outerShdw>
          </a:effectLst>
        </p:spPr>
        <p:txBody>
          <a:bodyPr wrap="square" rtlCol="0">
            <a:spAutoFit/>
          </a:bodyPr>
          <a:lstStyle/>
          <a:p>
            <a:pPr algn="just"/>
            <a:r>
              <a:rPr lang="es-CL" sz="1600" dirty="0"/>
              <a:t>La gestión de proyectos no se limita tan sólo a la parte del negocio o de tecnologías.</a:t>
            </a:r>
          </a:p>
          <a:p>
            <a:pPr algn="just"/>
            <a:endParaRPr lang="es-CL" sz="1600" dirty="0"/>
          </a:p>
          <a:p>
            <a:pPr algn="just"/>
            <a:r>
              <a:rPr lang="es-CL" sz="1600" dirty="0"/>
              <a:t>Existen múltiples ejemplos que podemos encontrar como proyectos alrededor de nuestro día a día: El cambio de casa, iniciar un Emprendimiento, remodelar una habitación en nuestra casa, un viaje, inscribirse en un MBA, la organización de una boda o a la construcción de un edificio. Todos estos son ejemplos de proyectos que requieren una eficiente y efectiva gestión y administración.</a:t>
            </a:r>
          </a:p>
        </p:txBody>
      </p:sp>
    </p:spTree>
    <p:extLst>
      <p:ext uri="{BB962C8B-B14F-4D97-AF65-F5344CB8AC3E}">
        <p14:creationId xmlns:p14="http://schemas.microsoft.com/office/powerpoint/2010/main" val="1271698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8111" y="235204"/>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2005824" y="1528546"/>
            <a:ext cx="8586730" cy="584775"/>
          </a:xfrm>
          <a:prstGeom prst="rect">
            <a:avLst/>
          </a:prstGeom>
          <a:noFill/>
        </p:spPr>
        <p:txBody>
          <a:bodyPr wrap="square" rtlCol="0">
            <a:spAutoFit/>
          </a:bodyPr>
          <a:lstStyle/>
          <a:p>
            <a:r>
              <a:rPr lang="es-CL" sz="3200" b="1" dirty="0">
                <a:latin typeface="+mj-lt"/>
              </a:rPr>
              <a:t>¿Qué es la Administración de Proyectos?</a:t>
            </a:r>
          </a:p>
        </p:txBody>
      </p:sp>
      <p:sp>
        <p:nvSpPr>
          <p:cNvPr id="5" name="TextBox 4"/>
          <p:cNvSpPr txBox="1"/>
          <p:nvPr/>
        </p:nvSpPr>
        <p:spPr>
          <a:xfrm>
            <a:off x="2533836" y="2458119"/>
            <a:ext cx="7098811" cy="1323439"/>
          </a:xfrm>
          <a:prstGeom prst="rect">
            <a:avLst/>
          </a:prstGeom>
          <a:noFill/>
        </p:spPr>
        <p:txBody>
          <a:bodyPr wrap="square" rtlCol="0">
            <a:spAutoFit/>
          </a:bodyPr>
          <a:lstStyle/>
          <a:p>
            <a:pPr algn="just"/>
            <a:r>
              <a:rPr lang="es-CL" sz="1600" dirty="0"/>
              <a:t> </a:t>
            </a:r>
            <a:r>
              <a:rPr lang="es-CL" sz="1200" b="1" dirty="0"/>
              <a:t>Definición N°1</a:t>
            </a:r>
          </a:p>
          <a:p>
            <a:pPr algn="just"/>
            <a:endParaRPr lang="es-CL" sz="1600" dirty="0"/>
          </a:p>
          <a:p>
            <a:pPr algn="just"/>
            <a:r>
              <a:rPr lang="es-CL" sz="1600" dirty="0"/>
              <a:t>Corresponde a la aplicación de conocimientos, habilidades, herramientas y técnicas a las actividades de un proyecto, orientados a satisfacer los requisitos del Proyecto.</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944" y="5882192"/>
            <a:ext cx="1306240" cy="83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59551" y="4111796"/>
            <a:ext cx="7098811" cy="1261884"/>
          </a:xfrm>
          <a:prstGeom prst="rect">
            <a:avLst/>
          </a:prstGeom>
          <a:noFill/>
        </p:spPr>
        <p:txBody>
          <a:bodyPr wrap="square" rtlCol="0">
            <a:spAutoFit/>
          </a:bodyPr>
          <a:lstStyle/>
          <a:p>
            <a:pPr algn="just"/>
            <a:r>
              <a:rPr lang="es-CL" sz="1200" b="1" dirty="0"/>
              <a:t>Definición N°2</a:t>
            </a:r>
          </a:p>
          <a:p>
            <a:pPr algn="just"/>
            <a:endParaRPr lang="es-CL" sz="1600" dirty="0"/>
          </a:p>
          <a:p>
            <a:pPr algn="just"/>
            <a:r>
              <a:rPr lang="es-CL" sz="1600" dirty="0"/>
              <a:t>La administración de proyectos es el proceso de combinar sistemas, técnicas y personas para completar un proyecto dentro de las metas establecidas de tiempo, presupuesto y calidad.” (Baker, 1999). </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33</a:t>
            </a:fld>
            <a:endParaRPr lang="es-ES" altLang="es-CL"/>
          </a:p>
        </p:txBody>
      </p:sp>
    </p:spTree>
    <p:extLst>
      <p:ext uri="{BB962C8B-B14F-4D97-AF65-F5344CB8AC3E}">
        <p14:creationId xmlns:p14="http://schemas.microsoft.com/office/powerpoint/2010/main" val="3450558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0671" y="295852"/>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89" y="1722439"/>
            <a:ext cx="78200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34</a:t>
            </a:fld>
            <a:endParaRPr lang="es-ES" altLang="es-CL"/>
          </a:p>
        </p:txBody>
      </p:sp>
    </p:spTree>
    <p:extLst>
      <p:ext uri="{BB962C8B-B14F-4D97-AF65-F5344CB8AC3E}">
        <p14:creationId xmlns:p14="http://schemas.microsoft.com/office/powerpoint/2010/main" val="2188796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0208" y="452132"/>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1665843" y="1544025"/>
            <a:ext cx="8206263" cy="1077218"/>
          </a:xfrm>
          <a:prstGeom prst="rect">
            <a:avLst/>
          </a:prstGeom>
          <a:noFill/>
        </p:spPr>
        <p:txBody>
          <a:bodyPr wrap="square" rtlCol="0">
            <a:spAutoFit/>
          </a:bodyPr>
          <a:lstStyle/>
          <a:p>
            <a:r>
              <a:rPr lang="es-CL" sz="3200" b="1" dirty="0">
                <a:latin typeface="+mj-lt"/>
              </a:rPr>
              <a:t>¿Qué es la Administración de Proyectos?</a:t>
            </a:r>
          </a:p>
        </p:txBody>
      </p:sp>
      <p:sp>
        <p:nvSpPr>
          <p:cNvPr id="5" name="TextBox 4"/>
          <p:cNvSpPr txBox="1"/>
          <p:nvPr/>
        </p:nvSpPr>
        <p:spPr>
          <a:xfrm>
            <a:off x="2533836" y="2635918"/>
            <a:ext cx="7098811" cy="1569660"/>
          </a:xfrm>
          <a:prstGeom prst="rect">
            <a:avLst/>
          </a:prstGeom>
          <a:noFill/>
        </p:spPr>
        <p:txBody>
          <a:bodyPr wrap="square" rtlCol="0">
            <a:spAutoFit/>
          </a:bodyPr>
          <a:lstStyle/>
          <a:p>
            <a:pPr algn="just"/>
            <a:r>
              <a:rPr lang="es-CL" sz="1600" dirty="0"/>
              <a:t>La importancia de la administración de proyectos radica en que  que es usada en una gran diversidad de campos: proyectos espaciales, bancos, desarrollo de herramientas de software, en la industria petroquímica, en telecomunicaciones, en defensa nacional, etc., y ofrece nuevas alternativas de organización y planificación de actividades, recursos y tareas, para la consecución de objetivos.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5312146"/>
            <a:ext cx="2940050" cy="140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35</a:t>
            </a:fld>
            <a:endParaRPr lang="es-ES" altLang="es-CL"/>
          </a:p>
        </p:txBody>
      </p:sp>
    </p:spTree>
    <p:extLst>
      <p:ext uri="{BB962C8B-B14F-4D97-AF65-F5344CB8AC3E}">
        <p14:creationId xmlns:p14="http://schemas.microsoft.com/office/powerpoint/2010/main" val="22065416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6667" y="722195"/>
            <a:ext cx="3966651" cy="1077218"/>
          </a:xfrm>
          <a:prstGeom prst="rect">
            <a:avLst/>
          </a:prstGeom>
          <a:noFill/>
        </p:spPr>
        <p:txBody>
          <a:bodyPr wrap="square" rtlCol="0">
            <a:spAutoFit/>
          </a:bodyPr>
          <a:lstStyle/>
          <a:p>
            <a:pPr algn="just"/>
            <a:r>
              <a:rPr lang="es-CL" sz="3200" dirty="0">
                <a:latin typeface="+mj-lt"/>
              </a:rPr>
              <a:t>Conceptos Generales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28" y="2262189"/>
            <a:ext cx="877551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36</a:t>
            </a:fld>
            <a:endParaRPr lang="es-ES" altLang="es-CL"/>
          </a:p>
        </p:txBody>
      </p:sp>
    </p:spTree>
    <p:extLst>
      <p:ext uri="{BB962C8B-B14F-4D97-AF65-F5344CB8AC3E}">
        <p14:creationId xmlns:p14="http://schemas.microsoft.com/office/powerpoint/2010/main" val="39009627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7757" y="376692"/>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2220036" y="1820934"/>
            <a:ext cx="8206263" cy="1077218"/>
          </a:xfrm>
          <a:prstGeom prst="rect">
            <a:avLst/>
          </a:prstGeom>
          <a:noFill/>
        </p:spPr>
        <p:txBody>
          <a:bodyPr wrap="square" rtlCol="0">
            <a:spAutoFit/>
          </a:bodyPr>
          <a:lstStyle/>
          <a:p>
            <a:r>
              <a:rPr lang="es-CL" sz="3200" b="1" dirty="0">
                <a:latin typeface="+mj-lt"/>
              </a:rPr>
              <a:t>¿Cuáles son los beneficios de la Administración de Proyectos?</a:t>
            </a:r>
          </a:p>
        </p:txBody>
      </p:sp>
      <p:sp>
        <p:nvSpPr>
          <p:cNvPr id="2" name="TextBox 1"/>
          <p:cNvSpPr txBox="1"/>
          <p:nvPr/>
        </p:nvSpPr>
        <p:spPr>
          <a:xfrm>
            <a:off x="2192791" y="3632201"/>
            <a:ext cx="7829856" cy="2062103"/>
          </a:xfrm>
          <a:prstGeom prst="rect">
            <a:avLst/>
          </a:prstGeom>
          <a:noFill/>
        </p:spPr>
        <p:txBody>
          <a:bodyPr wrap="square" rtlCol="0">
            <a:spAutoFit/>
          </a:bodyPr>
          <a:lstStyle/>
          <a:p>
            <a:pPr marL="285750" indent="-285750" algn="just">
              <a:buFont typeface="Arial" panose="020B0604020202020204" pitchFamily="34" charset="0"/>
              <a:buChar char="•"/>
            </a:pPr>
            <a:r>
              <a:rPr lang="es-CL" sz="1600" dirty="0"/>
              <a:t>Prioriza los proyectos y mejora la productividad de sus recursos</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Disminuye costos gestionando los proyectos de manera efectiva</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Asegura la generación de valor de los proyectos realizándolos en tiempo y forma</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Incrementa el retorno de inversión</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37</a:t>
            </a:fld>
            <a:endParaRPr lang="es-ES" altLang="es-C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021" y="6153150"/>
            <a:ext cx="570266"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5473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8573" y="414792"/>
            <a:ext cx="3966651" cy="1077218"/>
          </a:xfrm>
          <a:prstGeom prst="rect">
            <a:avLst/>
          </a:prstGeom>
          <a:noFill/>
        </p:spPr>
        <p:txBody>
          <a:bodyPr wrap="square" rtlCol="0">
            <a:spAutoFit/>
          </a:bodyPr>
          <a:lstStyle/>
          <a:p>
            <a:pPr algn="just"/>
            <a:r>
              <a:rPr lang="es-CL" sz="3200" dirty="0">
                <a:latin typeface="+mj-lt"/>
              </a:rPr>
              <a:t>Conceptos Generales</a:t>
            </a:r>
          </a:p>
        </p:txBody>
      </p:sp>
      <p:sp>
        <p:nvSpPr>
          <p:cNvPr id="4" name="TextBox 3"/>
          <p:cNvSpPr txBox="1"/>
          <p:nvPr/>
        </p:nvSpPr>
        <p:spPr>
          <a:xfrm>
            <a:off x="2220036" y="1820934"/>
            <a:ext cx="8206263" cy="1077218"/>
          </a:xfrm>
          <a:prstGeom prst="rect">
            <a:avLst/>
          </a:prstGeom>
          <a:noFill/>
        </p:spPr>
        <p:txBody>
          <a:bodyPr wrap="square" rtlCol="0">
            <a:spAutoFit/>
          </a:bodyPr>
          <a:lstStyle/>
          <a:p>
            <a:r>
              <a:rPr lang="es-CL" sz="3200" b="1" dirty="0">
                <a:latin typeface="+mj-lt"/>
              </a:rPr>
              <a:t>¿Cuáles son los beneficios de la Administración de Proyectos?</a:t>
            </a:r>
          </a:p>
        </p:txBody>
      </p:sp>
      <p:sp>
        <p:nvSpPr>
          <p:cNvPr id="2" name="TextBox 1"/>
          <p:cNvSpPr txBox="1"/>
          <p:nvPr/>
        </p:nvSpPr>
        <p:spPr>
          <a:xfrm>
            <a:off x="2476500" y="3556000"/>
            <a:ext cx="7061200" cy="1569660"/>
          </a:xfrm>
          <a:prstGeom prst="rect">
            <a:avLst/>
          </a:prstGeom>
          <a:noFill/>
        </p:spPr>
        <p:txBody>
          <a:bodyPr wrap="square" rtlCol="0">
            <a:spAutoFit/>
          </a:bodyPr>
          <a:lstStyle/>
          <a:p>
            <a:pPr marL="285750" indent="-285750" algn="just">
              <a:buFont typeface="Arial" panose="020B0604020202020204" pitchFamily="34" charset="0"/>
              <a:buChar char="•"/>
            </a:pPr>
            <a:r>
              <a:rPr lang="es-CL" sz="1600" dirty="0"/>
              <a:t>Da visibilidad del comportamiento y tendencias en los proyectos</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Facilita la toma de decisiones de manera oportuna</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Garantiza la alineación estratégica y el cumplimiento de los objetivos</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38</a:t>
            </a:fld>
            <a:endParaRPr lang="es-ES" altLang="es-CL"/>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021" y="6153150"/>
            <a:ext cx="570266"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9008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0900" y="2966159"/>
            <a:ext cx="7825547" cy="1077218"/>
          </a:xfrm>
          <a:prstGeom prst="rect">
            <a:avLst/>
          </a:prstGeom>
          <a:noFill/>
        </p:spPr>
        <p:txBody>
          <a:bodyPr wrap="square" numCol="1" rtlCol="0">
            <a:spAutoFit/>
          </a:bodyPr>
          <a:lstStyle/>
          <a:p>
            <a:pPr algn="just"/>
            <a:r>
              <a:rPr lang="es-CL" sz="3200" dirty="0">
                <a:latin typeface="+mj-lt"/>
              </a:rPr>
              <a:t>Identificación de Necesidades de un Proyecto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39</a:t>
            </a:fld>
            <a:endParaRPr lang="es-ES" altLang="es-CL"/>
          </a:p>
        </p:txBody>
      </p:sp>
    </p:spTree>
    <p:extLst>
      <p:ext uri="{BB962C8B-B14F-4D97-AF65-F5344CB8AC3E}">
        <p14:creationId xmlns:p14="http://schemas.microsoft.com/office/powerpoint/2010/main" val="22641974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8777" y="1838001"/>
            <a:ext cx="6317980" cy="5111750"/>
          </a:xfrm>
          <a:prstGeom prst="rect">
            <a:avLst/>
          </a:prstGeom>
          <a:effectLst>
            <a:outerShdw blurRad="50800" dist="38100" dir="2700000" algn="tl" rotWithShape="0">
              <a:prstClr val="black">
                <a:alpha val="40000"/>
              </a:prstClr>
            </a:outerShdw>
          </a:effectLst>
        </p:spPr>
      </p:pic>
      <p:sp>
        <p:nvSpPr>
          <p:cNvPr id="2" name="Título 1"/>
          <p:cNvSpPr txBox="1">
            <a:spLocks/>
          </p:cNvSpPr>
          <p:nvPr/>
        </p:nvSpPr>
        <p:spPr>
          <a:xfrm>
            <a:off x="2315560" y="1033159"/>
            <a:ext cx="3780440" cy="698500"/>
          </a:xfrm>
          <a:prstGeom prst="rect">
            <a:avLst/>
          </a:prstGeom>
        </p:spPr>
        <p:txBody>
          <a:bodyPr anchor="ctr"/>
          <a:lstStyle/>
          <a:p>
            <a:pPr>
              <a:defRPr/>
            </a:pPr>
            <a:r>
              <a:rPr lang="es-CL" sz="3200" b="1" dirty="0">
                <a:solidFill>
                  <a:srgbClr val="7F7F7F"/>
                </a:solidFill>
                <a:latin typeface="+mj-lt"/>
                <a:ea typeface="ＭＳ Ｐゴシック"/>
                <a:cs typeface="ＭＳ Ｐゴシック"/>
              </a:rPr>
              <a:t>Nuestro</a:t>
            </a:r>
            <a:r>
              <a:rPr lang="es-CL" sz="3200" b="1" dirty="0">
                <a:solidFill>
                  <a:schemeClr val="tx1">
                    <a:lumMod val="65000"/>
                    <a:lumOff val="35000"/>
                  </a:schemeClr>
                </a:solidFill>
                <a:latin typeface="+mj-lt"/>
                <a:ea typeface="ＭＳ Ｐゴシック"/>
                <a:cs typeface="ＭＳ Ｐゴシック"/>
              </a:rPr>
              <a:t> </a:t>
            </a:r>
            <a:r>
              <a:rPr lang="es-CL" sz="3200" b="1" dirty="0">
                <a:solidFill>
                  <a:srgbClr val="2571C1"/>
                </a:solidFill>
                <a:latin typeface="+mj-lt"/>
                <a:ea typeface="ＭＳ Ｐゴシック"/>
                <a:cs typeface="ＭＳ Ｐゴシック"/>
              </a:rPr>
              <a:t>Propósito</a:t>
            </a:r>
          </a:p>
        </p:txBody>
      </p:sp>
      <p:sp>
        <p:nvSpPr>
          <p:cNvPr id="4" name="Content Placeholder 2"/>
          <p:cNvSpPr txBox="1">
            <a:spLocks/>
          </p:cNvSpPr>
          <p:nvPr/>
        </p:nvSpPr>
        <p:spPr>
          <a:xfrm>
            <a:off x="2011275" y="2889250"/>
            <a:ext cx="4846725" cy="3460345"/>
          </a:xfrm>
          <a:prstGeom prst="rect">
            <a:avLst/>
          </a:prstGeom>
        </p:spPr>
        <p:txBody>
          <a:bodyPr vert="horz" lIns="91440" tIns="45720" rIns="91440" bIns="45720" rtlCol="0">
            <a:normAutofit lnSpcReduction="10000"/>
          </a:bodyPr>
          <a:lstStyle/>
          <a:p>
            <a:pPr algn="just">
              <a:lnSpc>
                <a:spcPct val="115000"/>
              </a:lnSpc>
              <a:spcAft>
                <a:spcPts val="800"/>
              </a:spcAft>
            </a:pPr>
            <a:r>
              <a:rPr lang="es-MX" sz="1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SCQU Capacitación</a:t>
            </a:r>
            <a:r>
              <a:rPr lang="es-MX"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es una empresa constituida por profesionales con una vasta experiencia en diversos rubros de la industria y con más de 20 años en Docencia y Relatorías en materias de Finanzas, Administración, Mesa de Dinero, Operaciones Financieras, Contabilidad, Tributaria, Herramientas Tecnológicas, Calidad, Administración y Evaluación de Proyectos entre otras. Sabemos que el capacitarse no es un lujo sino una necesidad.  </a:t>
            </a:r>
            <a:endParaRPr lang="es-CL"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19907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40</a:t>
            </a:fld>
            <a:endParaRPr lang="es-ES" altLang="es-CL"/>
          </a:p>
        </p:txBody>
      </p:sp>
      <p:sp>
        <p:nvSpPr>
          <p:cNvPr id="8" name="TextBox 7"/>
          <p:cNvSpPr txBox="1"/>
          <p:nvPr/>
        </p:nvSpPr>
        <p:spPr>
          <a:xfrm>
            <a:off x="2120900" y="1023059"/>
            <a:ext cx="7825547" cy="1077218"/>
          </a:xfrm>
          <a:prstGeom prst="rect">
            <a:avLst/>
          </a:prstGeom>
          <a:noFill/>
        </p:spPr>
        <p:txBody>
          <a:bodyPr wrap="square" numCol="1" rtlCol="0">
            <a:spAutoFit/>
          </a:bodyPr>
          <a:lstStyle/>
          <a:p>
            <a:pPr algn="just"/>
            <a:r>
              <a:rPr lang="es-CL" sz="3200" dirty="0">
                <a:latin typeface="+mj-lt"/>
              </a:rPr>
              <a:t>Identificación de Necesidades de un Proyecto</a:t>
            </a:r>
          </a:p>
        </p:txBody>
      </p:sp>
      <p:sp>
        <p:nvSpPr>
          <p:cNvPr id="3" name="TextBox 2"/>
          <p:cNvSpPr txBox="1"/>
          <p:nvPr/>
        </p:nvSpPr>
        <p:spPr>
          <a:xfrm>
            <a:off x="2260601" y="2146300"/>
            <a:ext cx="7531100" cy="3785652"/>
          </a:xfrm>
          <a:prstGeom prst="rect">
            <a:avLst/>
          </a:prstGeom>
          <a:noFill/>
        </p:spPr>
        <p:txBody>
          <a:bodyPr wrap="square" rtlCol="0">
            <a:spAutoFit/>
          </a:bodyPr>
          <a:lstStyle/>
          <a:p>
            <a:pPr algn="just"/>
            <a:r>
              <a:rPr lang="es-CL" sz="1600" dirty="0"/>
              <a:t>No podemos llegar a la solución satisfactoria de una necesidad de activar un proyecto, si no hacemos primero el esfuerzo por conocer razonablemente el origen de dicha necesidad. El punto de partida para solucionar un problema o una nueva necesidad es identificarlo adecuadamente. </a:t>
            </a:r>
          </a:p>
          <a:p>
            <a:pPr algn="just"/>
            <a:endParaRPr lang="es-CL" sz="1600" dirty="0"/>
          </a:p>
          <a:p>
            <a:pPr algn="just"/>
            <a:endParaRPr lang="es-CL" sz="1600" dirty="0"/>
          </a:p>
          <a:p>
            <a:pPr algn="just"/>
            <a:r>
              <a:rPr lang="es-CL" sz="1600" dirty="0"/>
              <a:t>Una necesidad no es la ausencia de una solución y por tanto su definición no debe hacerse anotando genéricamente la falta de algo, sino las manifestaciones negativas de un estado. </a:t>
            </a:r>
          </a:p>
          <a:p>
            <a:pPr algn="just"/>
            <a:endParaRPr lang="es-CL" sz="1600" dirty="0"/>
          </a:p>
          <a:p>
            <a:pPr algn="just"/>
            <a:endParaRPr lang="es-CL" sz="1600" dirty="0"/>
          </a:p>
          <a:p>
            <a:pPr algn="just"/>
            <a:r>
              <a:rPr lang="es-CL" sz="1600" dirty="0"/>
              <a:t>Generalmente, los problemas se hacen evidentes por sus expresiones o manifestaciones externas, por la forma como afectan a los cliente, a la organización, a un departamento, etc. </a:t>
            </a:r>
          </a:p>
        </p:txBody>
      </p:sp>
    </p:spTree>
    <p:extLst>
      <p:ext uri="{BB962C8B-B14F-4D97-AF65-F5344CB8AC3E}">
        <p14:creationId xmlns:p14="http://schemas.microsoft.com/office/powerpoint/2010/main" val="7331586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41</a:t>
            </a:fld>
            <a:endParaRPr lang="es-ES" altLang="es-CL"/>
          </a:p>
        </p:txBody>
      </p:sp>
      <p:sp>
        <p:nvSpPr>
          <p:cNvPr id="8" name="TextBox 7"/>
          <p:cNvSpPr txBox="1"/>
          <p:nvPr/>
        </p:nvSpPr>
        <p:spPr>
          <a:xfrm>
            <a:off x="2120900" y="1023059"/>
            <a:ext cx="7825547" cy="1077218"/>
          </a:xfrm>
          <a:prstGeom prst="rect">
            <a:avLst/>
          </a:prstGeom>
          <a:noFill/>
        </p:spPr>
        <p:txBody>
          <a:bodyPr wrap="square" numCol="1" rtlCol="0">
            <a:spAutoFit/>
          </a:bodyPr>
          <a:lstStyle/>
          <a:p>
            <a:pPr algn="just"/>
            <a:r>
              <a:rPr lang="es-CL" sz="3200" dirty="0">
                <a:latin typeface="+mj-lt"/>
              </a:rPr>
              <a:t>Identificación de Necesidades de un Proyecto</a:t>
            </a:r>
          </a:p>
        </p:txBody>
      </p:sp>
      <p:sp>
        <p:nvSpPr>
          <p:cNvPr id="3" name="TextBox 2"/>
          <p:cNvSpPr txBox="1"/>
          <p:nvPr/>
        </p:nvSpPr>
        <p:spPr>
          <a:xfrm>
            <a:off x="2260601" y="2286001"/>
            <a:ext cx="7531100" cy="830997"/>
          </a:xfrm>
          <a:prstGeom prst="rect">
            <a:avLst/>
          </a:prstGeom>
          <a:noFill/>
        </p:spPr>
        <p:txBody>
          <a:bodyPr wrap="square" rtlCol="0">
            <a:spAutoFit/>
          </a:bodyPr>
          <a:lstStyle/>
          <a:p>
            <a:pPr algn="just"/>
            <a:r>
              <a:rPr lang="es-CL" sz="1600" dirty="0"/>
              <a:t>Para realizar una correcta definición de los requerimientos del proyecto y que éstos satisfagan las necesidades verdaderas del cliente, se deben tener en cuenta las siguientes actividades:</a:t>
            </a:r>
          </a:p>
        </p:txBody>
      </p:sp>
      <p:grpSp>
        <p:nvGrpSpPr>
          <p:cNvPr id="13" name="Group 12"/>
          <p:cNvGrpSpPr/>
          <p:nvPr/>
        </p:nvGrpSpPr>
        <p:grpSpPr>
          <a:xfrm>
            <a:off x="2679700" y="3924300"/>
            <a:ext cx="2222500" cy="1689100"/>
            <a:chOff x="1155700" y="3924300"/>
            <a:chExt cx="2222500" cy="1689100"/>
          </a:xfrm>
        </p:grpSpPr>
        <p:sp>
          <p:nvSpPr>
            <p:cNvPr id="6" name="Notched Right Arrow 5"/>
            <p:cNvSpPr/>
            <p:nvPr/>
          </p:nvSpPr>
          <p:spPr>
            <a:xfrm>
              <a:off x="1155700" y="3924300"/>
              <a:ext cx="2222500" cy="1689100"/>
            </a:xfrm>
            <a:prstGeom prst="notchedRightArrow">
              <a:avLst/>
            </a:prstGeom>
            <a:solidFill>
              <a:schemeClr val="accent3">
                <a:lumMod val="60000"/>
                <a:lumOff val="40000"/>
              </a:schemeClr>
            </a:solidFill>
            <a:ln>
              <a:solidFill>
                <a:schemeClr val="accent3">
                  <a:lumMod val="60000"/>
                  <a:lumOff val="40000"/>
                </a:schemeClr>
              </a:solidFill>
            </a:ln>
            <a:effectLst>
              <a:outerShdw blurRad="317500" dist="254000" dir="7200000" sx="87000" sy="87000" algn="tl" rotWithShape="0">
                <a:schemeClr val="tx1">
                  <a:alpha val="4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TextBox 6"/>
            <p:cNvSpPr txBox="1"/>
            <p:nvPr/>
          </p:nvSpPr>
          <p:spPr>
            <a:xfrm>
              <a:off x="1739901" y="4556095"/>
              <a:ext cx="1079499" cy="553998"/>
            </a:xfrm>
            <a:prstGeom prst="rect">
              <a:avLst/>
            </a:prstGeom>
            <a:noFill/>
          </p:spPr>
          <p:txBody>
            <a:bodyPr wrap="square" rtlCol="0">
              <a:spAutoFit/>
            </a:bodyPr>
            <a:lstStyle/>
            <a:p>
              <a:pPr algn="just"/>
              <a:r>
                <a:rPr lang="es-CL" sz="1000" dirty="0"/>
                <a:t>Definición de Requerimientos</a:t>
              </a:r>
            </a:p>
          </p:txBody>
        </p:sp>
      </p:grpSp>
      <p:grpSp>
        <p:nvGrpSpPr>
          <p:cNvPr id="14" name="Group 13"/>
          <p:cNvGrpSpPr/>
          <p:nvPr/>
        </p:nvGrpSpPr>
        <p:grpSpPr>
          <a:xfrm>
            <a:off x="4826000" y="3924300"/>
            <a:ext cx="2222500" cy="1689100"/>
            <a:chOff x="3302000" y="3924300"/>
            <a:chExt cx="2222500" cy="1689100"/>
          </a:xfrm>
        </p:grpSpPr>
        <p:sp>
          <p:nvSpPr>
            <p:cNvPr id="9" name="Notched Right Arrow 8"/>
            <p:cNvSpPr/>
            <p:nvPr/>
          </p:nvSpPr>
          <p:spPr>
            <a:xfrm>
              <a:off x="3302000" y="3924300"/>
              <a:ext cx="2222500" cy="1689100"/>
            </a:xfrm>
            <a:prstGeom prst="notchedRightArrow">
              <a:avLst/>
            </a:prstGeom>
            <a:solidFill>
              <a:schemeClr val="accent3">
                <a:lumMod val="60000"/>
                <a:lumOff val="40000"/>
              </a:schemeClr>
            </a:solidFill>
            <a:ln>
              <a:solidFill>
                <a:schemeClr val="accent3">
                  <a:lumMod val="60000"/>
                  <a:lumOff val="40000"/>
                </a:schemeClr>
              </a:solidFill>
            </a:ln>
            <a:effectLst>
              <a:outerShdw blurRad="317500" dist="254000" dir="7200000" sx="87000" sy="87000" algn="tl" rotWithShape="0">
                <a:schemeClr val="tx1">
                  <a:alpha val="4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TextBox 10"/>
            <p:cNvSpPr txBox="1"/>
            <p:nvPr/>
          </p:nvSpPr>
          <p:spPr>
            <a:xfrm>
              <a:off x="3937001" y="4556095"/>
              <a:ext cx="1079499" cy="707886"/>
            </a:xfrm>
            <a:prstGeom prst="rect">
              <a:avLst/>
            </a:prstGeom>
            <a:noFill/>
          </p:spPr>
          <p:txBody>
            <a:bodyPr wrap="square" rtlCol="0">
              <a:spAutoFit/>
            </a:bodyPr>
            <a:lstStyle/>
            <a:p>
              <a:pPr algn="just"/>
              <a:r>
                <a:rPr lang="es-CL" sz="1000" dirty="0"/>
                <a:t>Verificación de Requerimientos</a:t>
              </a:r>
            </a:p>
          </p:txBody>
        </p:sp>
      </p:grpSp>
      <p:grpSp>
        <p:nvGrpSpPr>
          <p:cNvPr id="15" name="Group 14"/>
          <p:cNvGrpSpPr/>
          <p:nvPr/>
        </p:nvGrpSpPr>
        <p:grpSpPr>
          <a:xfrm>
            <a:off x="6959600" y="3924300"/>
            <a:ext cx="2222500" cy="1689100"/>
            <a:chOff x="5435600" y="3924300"/>
            <a:chExt cx="2222500" cy="1689100"/>
          </a:xfrm>
        </p:grpSpPr>
        <p:sp>
          <p:nvSpPr>
            <p:cNvPr id="10" name="Notched Right Arrow 9"/>
            <p:cNvSpPr/>
            <p:nvPr/>
          </p:nvSpPr>
          <p:spPr>
            <a:xfrm>
              <a:off x="5435600" y="3924300"/>
              <a:ext cx="2222500" cy="1689100"/>
            </a:xfrm>
            <a:prstGeom prst="notchedRightArrow">
              <a:avLst/>
            </a:prstGeom>
            <a:solidFill>
              <a:schemeClr val="accent3">
                <a:lumMod val="60000"/>
                <a:lumOff val="40000"/>
              </a:schemeClr>
            </a:solidFill>
            <a:ln>
              <a:solidFill>
                <a:schemeClr val="accent3">
                  <a:lumMod val="60000"/>
                  <a:lumOff val="40000"/>
                </a:schemeClr>
              </a:solidFill>
            </a:ln>
            <a:effectLst>
              <a:outerShdw blurRad="317500" dist="254000" dir="7200000" sx="87000" sy="87000" algn="tl" rotWithShape="0">
                <a:schemeClr val="tx1">
                  <a:alpha val="4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TextBox 11"/>
            <p:cNvSpPr txBox="1"/>
            <p:nvPr/>
          </p:nvSpPr>
          <p:spPr>
            <a:xfrm>
              <a:off x="5994401" y="4441795"/>
              <a:ext cx="1181099" cy="861774"/>
            </a:xfrm>
            <a:prstGeom prst="rect">
              <a:avLst/>
            </a:prstGeom>
            <a:noFill/>
          </p:spPr>
          <p:txBody>
            <a:bodyPr wrap="square" rtlCol="0">
              <a:spAutoFit/>
            </a:bodyPr>
            <a:lstStyle/>
            <a:p>
              <a:pPr algn="ctr"/>
              <a:r>
                <a:rPr lang="es-CL" sz="1000" dirty="0"/>
                <a:t>Revisión de Requerimientos</a:t>
              </a:r>
            </a:p>
            <a:p>
              <a:pPr algn="ctr"/>
              <a:r>
                <a:rPr lang="es-CL" sz="1000" dirty="0"/>
                <a:t>V/S</a:t>
              </a:r>
            </a:p>
            <a:p>
              <a:pPr algn="ctr"/>
              <a:r>
                <a:rPr lang="es-CL" sz="1000" dirty="0"/>
                <a:t>Especificaciones</a:t>
              </a:r>
            </a:p>
          </p:txBody>
        </p:sp>
      </p:grpSp>
    </p:spTree>
    <p:extLst>
      <p:ext uri="{BB962C8B-B14F-4D97-AF65-F5344CB8AC3E}">
        <p14:creationId xmlns:p14="http://schemas.microsoft.com/office/powerpoint/2010/main" val="42545611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000" fill="hold"/>
                                        <p:tgtEl>
                                          <p:spTgt spid="14"/>
                                        </p:tgtEl>
                                        <p:attrNameLst>
                                          <p:attrName>ppt_w</p:attrName>
                                        </p:attrNameLst>
                                      </p:cBhvr>
                                      <p:tavLst>
                                        <p:tav tm="0">
                                          <p:val>
                                            <p:fltVal val="0"/>
                                          </p:val>
                                        </p:tav>
                                        <p:tav tm="100000">
                                          <p:val>
                                            <p:strVal val="#ppt_w"/>
                                          </p:val>
                                        </p:tav>
                                      </p:tavLst>
                                    </p:anim>
                                    <p:anim calcmode="lin" valueType="num">
                                      <p:cBhvr>
                                        <p:cTn id="15" dur="2000" fill="hold"/>
                                        <p:tgtEl>
                                          <p:spTgt spid="14"/>
                                        </p:tgtEl>
                                        <p:attrNameLst>
                                          <p:attrName>ppt_h</p:attrName>
                                        </p:attrNameLst>
                                      </p:cBhvr>
                                      <p:tavLst>
                                        <p:tav tm="0">
                                          <p:val>
                                            <p:fltVal val="0"/>
                                          </p:val>
                                        </p:tav>
                                        <p:tav tm="100000">
                                          <p:val>
                                            <p:strVal val="#ppt_h"/>
                                          </p:val>
                                        </p:tav>
                                      </p:tavLst>
                                    </p:anim>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Effect transition="in" filter="fade">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0" y="1073860"/>
            <a:ext cx="7319510" cy="584775"/>
          </a:xfrm>
          <a:prstGeom prst="rect">
            <a:avLst/>
          </a:prstGeom>
          <a:noFill/>
        </p:spPr>
        <p:txBody>
          <a:bodyPr wrap="square" rtlCol="0">
            <a:spAutoFit/>
          </a:bodyPr>
          <a:lstStyle/>
          <a:p>
            <a:pPr algn="just"/>
            <a:r>
              <a:rPr lang="es-CL" sz="3200" dirty="0">
                <a:latin typeface="+mj-lt"/>
              </a:rPr>
              <a:t>I. Definición de Requerimientos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42</a:t>
            </a:fld>
            <a:endParaRPr lang="es-ES" altLang="es-CL"/>
          </a:p>
        </p:txBody>
      </p:sp>
      <p:sp>
        <p:nvSpPr>
          <p:cNvPr id="3" name="TextBox 2"/>
          <p:cNvSpPr txBox="1"/>
          <p:nvPr/>
        </p:nvSpPr>
        <p:spPr>
          <a:xfrm>
            <a:off x="2374900" y="1981201"/>
            <a:ext cx="7480301" cy="830997"/>
          </a:xfrm>
          <a:prstGeom prst="rect">
            <a:avLst/>
          </a:prstGeom>
          <a:noFill/>
        </p:spPr>
        <p:txBody>
          <a:bodyPr wrap="square" rtlCol="0">
            <a:spAutoFit/>
          </a:bodyPr>
          <a:lstStyle/>
          <a:p>
            <a:pPr marL="400050" indent="-400050" algn="just">
              <a:buFont typeface="+mj-lt"/>
              <a:buAutoNum type="romanLcPeriod"/>
            </a:pPr>
            <a:r>
              <a:rPr lang="es-CL" sz="1600" b="1" dirty="0"/>
              <a:t>Perspectiva del Usuario: </a:t>
            </a:r>
            <a:r>
              <a:rPr lang="es-CL" sz="1600" dirty="0"/>
              <a:t>Primero se deben definir los requerimientos teniendo en cuenta la información identificada con la perspectiva del usuario</a:t>
            </a:r>
          </a:p>
        </p:txBody>
      </p:sp>
      <p:sp>
        <p:nvSpPr>
          <p:cNvPr id="8" name="TextBox 7"/>
          <p:cNvSpPr txBox="1"/>
          <p:nvPr/>
        </p:nvSpPr>
        <p:spPr>
          <a:xfrm>
            <a:off x="2387600" y="2857501"/>
            <a:ext cx="7480301" cy="830997"/>
          </a:xfrm>
          <a:prstGeom prst="rect">
            <a:avLst/>
          </a:prstGeom>
          <a:noFill/>
        </p:spPr>
        <p:txBody>
          <a:bodyPr wrap="square" rtlCol="0">
            <a:spAutoFit/>
          </a:bodyPr>
          <a:lstStyle/>
          <a:p>
            <a:pPr marL="400050" indent="-400050" algn="just">
              <a:buFont typeface="+mj-lt"/>
              <a:buAutoNum type="romanLcPeriod" startAt="2"/>
            </a:pPr>
            <a:r>
              <a:rPr lang="es-CL" sz="1600" b="1" dirty="0"/>
              <a:t>Reutilización de requerimientos: </a:t>
            </a:r>
            <a:r>
              <a:rPr lang="es-CL" sz="1600" dirty="0"/>
              <a:t>Revisar proyectos anteriores, para evaluar si tienen algún material potencialmente reutilizable por la nueva iniciativa.</a:t>
            </a:r>
          </a:p>
        </p:txBody>
      </p:sp>
      <p:sp>
        <p:nvSpPr>
          <p:cNvPr id="9" name="TextBox 8"/>
          <p:cNvSpPr txBox="1"/>
          <p:nvPr/>
        </p:nvSpPr>
        <p:spPr>
          <a:xfrm>
            <a:off x="2374900" y="3683000"/>
            <a:ext cx="7480301" cy="1815882"/>
          </a:xfrm>
          <a:prstGeom prst="rect">
            <a:avLst/>
          </a:prstGeom>
          <a:noFill/>
        </p:spPr>
        <p:txBody>
          <a:bodyPr wrap="square" rtlCol="0">
            <a:spAutoFit/>
          </a:bodyPr>
          <a:lstStyle/>
          <a:p>
            <a:pPr marL="400050" indent="-400050" algn="just">
              <a:buFont typeface="+mj-lt"/>
              <a:buAutoNum type="romanLcPeriod" startAt="3"/>
            </a:pPr>
            <a:r>
              <a:rPr lang="es-CL" sz="1600" b="1" dirty="0"/>
              <a:t>Documentación de los Requerimientos: </a:t>
            </a:r>
            <a:r>
              <a:rPr lang="es-CL" sz="1600" dirty="0"/>
              <a:t>En forma clara y correcta</a:t>
            </a:r>
          </a:p>
          <a:p>
            <a:pPr lvl="1" algn="just"/>
            <a:endParaRPr lang="es-CL" sz="1600" dirty="0"/>
          </a:p>
          <a:p>
            <a:pPr lvl="1" algn="just"/>
            <a:r>
              <a:rPr lang="es-CL" sz="1600" dirty="0"/>
              <a:t>Nota: En la mayoría de los proyectos se observa que la documentación de los requerimientos puede parecer una tarea tediosa, pero es la única manera de asegurar que la esencia de los requisitos ha sido capturada correctamente y que esto pueda ser probado.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5714541"/>
            <a:ext cx="1265438" cy="93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7027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43</a:t>
            </a:fld>
            <a:endParaRPr lang="es-ES" altLang="es-CL"/>
          </a:p>
        </p:txBody>
      </p:sp>
      <p:sp>
        <p:nvSpPr>
          <p:cNvPr id="3" name="TextBox 2"/>
          <p:cNvSpPr txBox="1"/>
          <p:nvPr/>
        </p:nvSpPr>
        <p:spPr>
          <a:xfrm>
            <a:off x="2116590" y="2209800"/>
            <a:ext cx="8069783" cy="2746906"/>
          </a:xfrm>
          <a:prstGeom prst="rect">
            <a:avLst/>
          </a:prstGeom>
          <a:noFill/>
        </p:spPr>
        <p:txBody>
          <a:bodyPr wrap="square" rtlCol="0">
            <a:spAutoFit/>
          </a:bodyPr>
          <a:lstStyle/>
          <a:p>
            <a:r>
              <a:rPr lang="es-ES" dirty="0"/>
              <a:t>¿Qué son los requerimientos Funcionales?</a:t>
            </a:r>
          </a:p>
          <a:p>
            <a:endParaRPr lang="es-ES" dirty="0"/>
          </a:p>
          <a:p>
            <a:pPr algn="just"/>
            <a:r>
              <a:rPr lang="es-ES" dirty="0"/>
              <a:t>Describen lo que el producto o servicio (entregable) del proyecto debe cumplir. Los requisitos funcionales pueden ser: cálculos, detalles técnicos, manipulación de datos y otras funcionalidades específicas que se supone, un sistema debe cumplir. La evidencia del comportamiento de cada requerimiento funcional se muestran en los casos de uso.</a:t>
            </a:r>
          </a:p>
          <a:p>
            <a:endParaRPr lang="es-ES" dirty="0"/>
          </a:p>
          <a:p>
            <a:pPr lvl="8" algn="just"/>
            <a:r>
              <a:rPr lang="es-ES" sz="1050" dirty="0"/>
              <a:t>			Fuente: Wikipedia</a:t>
            </a:r>
            <a:endParaRPr lang="es-CL" dirty="0"/>
          </a:p>
        </p:txBody>
      </p:sp>
      <p:sp>
        <p:nvSpPr>
          <p:cNvPr id="8" name="TextBox 7"/>
          <p:cNvSpPr txBox="1"/>
          <p:nvPr/>
        </p:nvSpPr>
        <p:spPr>
          <a:xfrm>
            <a:off x="2116590" y="1073860"/>
            <a:ext cx="7319510" cy="584775"/>
          </a:xfrm>
          <a:prstGeom prst="rect">
            <a:avLst/>
          </a:prstGeom>
          <a:noFill/>
        </p:spPr>
        <p:txBody>
          <a:bodyPr wrap="square" rtlCol="0">
            <a:spAutoFit/>
          </a:bodyPr>
          <a:lstStyle/>
          <a:p>
            <a:pPr algn="just"/>
            <a:r>
              <a:rPr lang="es-CL" sz="3200" dirty="0">
                <a:latin typeface="+mj-lt"/>
              </a:rPr>
              <a:t>I. Definición de Requerimientos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5714541"/>
            <a:ext cx="1265438" cy="93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9816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44</a:t>
            </a:fld>
            <a:endParaRPr lang="es-ES" altLang="es-CL"/>
          </a:p>
        </p:txBody>
      </p:sp>
      <p:sp>
        <p:nvSpPr>
          <p:cNvPr id="3" name="TextBox 2"/>
          <p:cNvSpPr txBox="1"/>
          <p:nvPr/>
        </p:nvSpPr>
        <p:spPr>
          <a:xfrm>
            <a:off x="2116590" y="2209801"/>
            <a:ext cx="7319510" cy="4216539"/>
          </a:xfrm>
          <a:prstGeom prst="rect">
            <a:avLst/>
          </a:prstGeom>
          <a:noFill/>
        </p:spPr>
        <p:txBody>
          <a:bodyPr wrap="square" rtlCol="0">
            <a:spAutoFit/>
          </a:bodyPr>
          <a:lstStyle/>
          <a:p>
            <a:r>
              <a:rPr lang="es-ES" dirty="0"/>
              <a:t>¿Qué son los requerimientos No Funcionales?</a:t>
            </a:r>
          </a:p>
          <a:p>
            <a:endParaRPr lang="es-ES" dirty="0"/>
          </a:p>
          <a:p>
            <a:pPr algn="just"/>
            <a:r>
              <a:rPr lang="es-ES" dirty="0"/>
              <a:t>Corresponde a un requerimiento que especifica criterios que pueden usarse para juzgar la operación de un sistema, en lugar de sus comportamientos específicos, ya que éstos corresponden a los requisitos funcionales. Por tanto, se refieren a todos los requisitos que no describen información a guardar, ni funciones a realizar.</a:t>
            </a:r>
          </a:p>
          <a:p>
            <a:pPr algn="just"/>
            <a:endParaRPr lang="es-ES" dirty="0"/>
          </a:p>
          <a:p>
            <a:pPr algn="just"/>
            <a:r>
              <a:rPr lang="es-ES" dirty="0"/>
              <a:t>Ejemplos:</a:t>
            </a:r>
          </a:p>
          <a:p>
            <a:pPr algn="just"/>
            <a:r>
              <a:rPr lang="es-ES" dirty="0"/>
              <a:t>Rendimiento, disponibilidad, accesibilidad, usabilidad, estabilidad, portabilidad, costo, operatividad, interoperabilidad, escalabilidad, concurrencia, mantenibilidad, interfaz</a:t>
            </a:r>
          </a:p>
          <a:p>
            <a:pPr algn="just"/>
            <a:endParaRPr lang="es-CL" sz="1600" dirty="0"/>
          </a:p>
        </p:txBody>
      </p:sp>
      <p:sp>
        <p:nvSpPr>
          <p:cNvPr id="8" name="TextBox 7"/>
          <p:cNvSpPr txBox="1"/>
          <p:nvPr/>
        </p:nvSpPr>
        <p:spPr>
          <a:xfrm>
            <a:off x="2116590" y="1073860"/>
            <a:ext cx="7319510" cy="584775"/>
          </a:xfrm>
          <a:prstGeom prst="rect">
            <a:avLst/>
          </a:prstGeom>
          <a:noFill/>
        </p:spPr>
        <p:txBody>
          <a:bodyPr wrap="square" rtlCol="0">
            <a:spAutoFit/>
          </a:bodyPr>
          <a:lstStyle/>
          <a:p>
            <a:pPr algn="just"/>
            <a:r>
              <a:rPr lang="es-CL" sz="3200" dirty="0">
                <a:latin typeface="+mj-lt"/>
              </a:rPr>
              <a:t>I. Definición de Requerimientos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5714541"/>
            <a:ext cx="1265438" cy="93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9964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45</a:t>
            </a:fld>
            <a:endParaRPr lang="es-ES" altLang="es-CL"/>
          </a:p>
        </p:txBody>
      </p:sp>
      <p:sp>
        <p:nvSpPr>
          <p:cNvPr id="3" name="TextBox 2"/>
          <p:cNvSpPr txBox="1"/>
          <p:nvPr/>
        </p:nvSpPr>
        <p:spPr>
          <a:xfrm>
            <a:off x="2116590" y="2209801"/>
            <a:ext cx="6189210" cy="646331"/>
          </a:xfrm>
          <a:prstGeom prst="rect">
            <a:avLst/>
          </a:prstGeom>
          <a:noFill/>
        </p:spPr>
        <p:txBody>
          <a:bodyPr wrap="square" rtlCol="0">
            <a:spAutoFit/>
          </a:bodyPr>
          <a:lstStyle/>
          <a:p>
            <a:r>
              <a:rPr lang="es-ES" dirty="0"/>
              <a:t>¿Cómo se identifican los Requerimientos de un Proyecto?</a:t>
            </a:r>
          </a:p>
        </p:txBody>
      </p:sp>
      <p:sp>
        <p:nvSpPr>
          <p:cNvPr id="8" name="TextBox 7"/>
          <p:cNvSpPr txBox="1"/>
          <p:nvPr/>
        </p:nvSpPr>
        <p:spPr>
          <a:xfrm>
            <a:off x="2116590" y="1073860"/>
            <a:ext cx="7319510" cy="584775"/>
          </a:xfrm>
          <a:prstGeom prst="rect">
            <a:avLst/>
          </a:prstGeom>
          <a:noFill/>
        </p:spPr>
        <p:txBody>
          <a:bodyPr wrap="square" rtlCol="0">
            <a:spAutoFit/>
          </a:bodyPr>
          <a:lstStyle/>
          <a:p>
            <a:pPr algn="just"/>
            <a:r>
              <a:rPr lang="es-CL" sz="3200" dirty="0">
                <a:latin typeface="+mj-lt"/>
              </a:rPr>
              <a:t>I. Definición de Requerimientos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995" y="2579132"/>
            <a:ext cx="1533525" cy="364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7600" y="4080904"/>
            <a:ext cx="3009900" cy="1384995"/>
          </a:xfrm>
          <a:prstGeom prst="rect">
            <a:avLst/>
          </a:prstGeom>
          <a:solidFill>
            <a:schemeClr val="accent2">
              <a:lumMod val="20000"/>
              <a:lumOff val="80000"/>
            </a:schemeClr>
          </a:solidFill>
          <a:ln>
            <a:solidFill>
              <a:schemeClr val="accent2">
                <a:lumMod val="40000"/>
                <a:lumOff val="60000"/>
              </a:schemeClr>
            </a:solidFill>
          </a:ln>
          <a:effectLst>
            <a:outerShdw blurRad="419100" dist="304800" dir="9600000" sx="110000" sy="110000" algn="tl" rotWithShape="0">
              <a:prstClr val="black">
                <a:alpha val="46000"/>
              </a:prstClr>
            </a:outerShdw>
          </a:effectLst>
        </p:spPr>
        <p:txBody>
          <a:bodyPr wrap="square" rtlCol="0">
            <a:spAutoFit/>
          </a:bodyPr>
          <a:lstStyle/>
          <a:p>
            <a:pPr algn="ctr"/>
            <a:r>
              <a:rPr lang="es-CL" sz="2800" dirty="0"/>
              <a:t>Técnicas de Ingeniería de Requerimientos</a:t>
            </a:r>
          </a:p>
        </p:txBody>
      </p:sp>
    </p:spTree>
    <p:extLst>
      <p:ext uri="{BB962C8B-B14F-4D97-AF65-F5344CB8AC3E}">
        <p14:creationId xmlns:p14="http://schemas.microsoft.com/office/powerpoint/2010/main" val="420291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3000" fill="hold"/>
                                        <p:tgtEl>
                                          <p:spTgt spid="3074"/>
                                        </p:tgtEl>
                                        <p:attrNameLst>
                                          <p:attrName>ppt_w</p:attrName>
                                        </p:attrNameLst>
                                      </p:cBhvr>
                                      <p:tavLst>
                                        <p:tav tm="0">
                                          <p:val>
                                            <p:fltVal val="0"/>
                                          </p:val>
                                        </p:tav>
                                        <p:tav tm="100000">
                                          <p:val>
                                            <p:strVal val="#ppt_w"/>
                                          </p:val>
                                        </p:tav>
                                      </p:tavLst>
                                    </p:anim>
                                    <p:anim calcmode="lin" valueType="num">
                                      <p:cBhvr>
                                        <p:cTn id="8" dur="3000" fill="hold"/>
                                        <p:tgtEl>
                                          <p:spTgt spid="3074"/>
                                        </p:tgtEl>
                                        <p:attrNameLst>
                                          <p:attrName>ppt_h</p:attrName>
                                        </p:attrNameLst>
                                      </p:cBhvr>
                                      <p:tavLst>
                                        <p:tav tm="0">
                                          <p:val>
                                            <p:fltVal val="0"/>
                                          </p:val>
                                        </p:tav>
                                        <p:tav tm="100000">
                                          <p:val>
                                            <p:strVal val="#ppt_h"/>
                                          </p:val>
                                        </p:tav>
                                      </p:tavLst>
                                    </p:anim>
                                    <p:animEffect transition="in" filter="fade">
                                      <p:cBhvr>
                                        <p:cTn id="9" dur="3000"/>
                                        <p:tgtEl>
                                          <p:spTgt spid="3074"/>
                                        </p:tgtEl>
                                      </p:cBhvr>
                                    </p:animEffect>
                                  </p:childTnLst>
                                </p:cTn>
                              </p:par>
                            </p:childTnLst>
                          </p:cTn>
                        </p:par>
                        <p:par>
                          <p:cTn id="10" fill="hold">
                            <p:stCondLst>
                              <p:cond delay="3000"/>
                            </p:stCondLst>
                            <p:childTnLst>
                              <p:par>
                                <p:cTn id="11" presetID="6" presetClass="emph" presetSubtype="0" fill="hold" nodeType="afterEffect">
                                  <p:stCondLst>
                                    <p:cond delay="0"/>
                                  </p:stCondLst>
                                  <p:childTnLst>
                                    <p:animScale>
                                      <p:cBhvr>
                                        <p:cTn id="12" dur="2000" fill="hold"/>
                                        <p:tgtEl>
                                          <p:spTgt spid="3074"/>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3074"/>
                                        </p:tgtEl>
                                      </p:cBhvr>
                                    </p:animEffect>
                                    <p:anim calcmode="lin" valueType="num">
                                      <p:cBhvr>
                                        <p:cTn id="17" dur="1000"/>
                                        <p:tgtEl>
                                          <p:spTgt spid="3074"/>
                                        </p:tgtEl>
                                        <p:attrNameLst>
                                          <p:attrName>ppt_x</p:attrName>
                                        </p:attrNameLst>
                                      </p:cBhvr>
                                      <p:tavLst>
                                        <p:tav tm="0">
                                          <p:val>
                                            <p:strVal val="ppt_x"/>
                                          </p:val>
                                        </p:tav>
                                        <p:tav tm="100000">
                                          <p:val>
                                            <p:strVal val="ppt_x"/>
                                          </p:val>
                                        </p:tav>
                                      </p:tavLst>
                                    </p:anim>
                                    <p:anim calcmode="lin" valueType="num">
                                      <p:cBhvr>
                                        <p:cTn id="18" dur="1000"/>
                                        <p:tgtEl>
                                          <p:spTgt spid="3074"/>
                                        </p:tgtEl>
                                        <p:attrNameLst>
                                          <p:attrName>ppt_y</p:attrName>
                                        </p:attrNameLst>
                                      </p:cBhvr>
                                      <p:tavLst>
                                        <p:tav tm="0">
                                          <p:val>
                                            <p:strVal val="ppt_y"/>
                                          </p:val>
                                        </p:tav>
                                        <p:tav tm="100000">
                                          <p:val>
                                            <p:strVal val="ppt_y+.1"/>
                                          </p:val>
                                        </p:tav>
                                      </p:tavLst>
                                    </p:anim>
                                    <p:set>
                                      <p:cBhvr>
                                        <p:cTn id="19" dur="1" fill="hold">
                                          <p:stCondLst>
                                            <p:cond delay="999"/>
                                          </p:stCondLst>
                                        </p:cTn>
                                        <p:tgtEl>
                                          <p:spTgt spid="30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0" y="1073859"/>
            <a:ext cx="4703310" cy="923330"/>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Técnicas de Ingeniería de Requerimientos</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¿Qué es un requerimiento?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46</a:t>
            </a:fld>
            <a:endParaRPr lang="es-ES" altLang="es-CL"/>
          </a:p>
        </p:txBody>
      </p:sp>
      <p:sp>
        <p:nvSpPr>
          <p:cNvPr id="3" name="TextBox 2"/>
          <p:cNvSpPr txBox="1"/>
          <p:nvPr/>
        </p:nvSpPr>
        <p:spPr>
          <a:xfrm>
            <a:off x="2717800" y="2501900"/>
            <a:ext cx="6604000" cy="1077218"/>
          </a:xfrm>
          <a:prstGeom prst="rect">
            <a:avLst/>
          </a:prstGeom>
          <a:noFill/>
        </p:spPr>
        <p:txBody>
          <a:bodyPr wrap="square" rtlCol="0">
            <a:spAutoFit/>
          </a:bodyPr>
          <a:lstStyle/>
          <a:p>
            <a:r>
              <a:rPr lang="es-CL" sz="1600" b="1" dirty="0"/>
              <a:t>Definición N°1</a:t>
            </a:r>
          </a:p>
          <a:p>
            <a:endParaRPr lang="es-CL" sz="1600" dirty="0"/>
          </a:p>
          <a:p>
            <a:r>
              <a:rPr lang="es-CL" sz="1600" dirty="0"/>
              <a:t>Una condición o necesidad de un usuario para resolver un problema o alcanzar un objetivo</a:t>
            </a:r>
          </a:p>
        </p:txBody>
      </p:sp>
      <p:sp>
        <p:nvSpPr>
          <p:cNvPr id="8" name="TextBox 7"/>
          <p:cNvSpPr txBox="1"/>
          <p:nvPr/>
        </p:nvSpPr>
        <p:spPr>
          <a:xfrm>
            <a:off x="2717800" y="4161988"/>
            <a:ext cx="6604000" cy="1323439"/>
          </a:xfrm>
          <a:prstGeom prst="rect">
            <a:avLst/>
          </a:prstGeom>
          <a:noFill/>
        </p:spPr>
        <p:txBody>
          <a:bodyPr wrap="square" rtlCol="0">
            <a:spAutoFit/>
          </a:bodyPr>
          <a:lstStyle/>
          <a:p>
            <a:pPr algn="just"/>
            <a:r>
              <a:rPr lang="es-CL" sz="1600" b="1" dirty="0"/>
              <a:t>Definición N°2</a:t>
            </a:r>
          </a:p>
          <a:p>
            <a:pPr algn="just"/>
            <a:endParaRPr lang="es-CL" sz="1600" dirty="0"/>
          </a:p>
          <a:p>
            <a:pPr algn="just"/>
            <a:r>
              <a:rPr lang="es-CL" sz="1600" dirty="0"/>
              <a:t>Una condición o capacidad que debe estar presente en un sistema o componentes de sistema para satisfacer un contrato, estándar, especificación u otro documento formal.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1" y="5877116"/>
            <a:ext cx="1253885" cy="89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0166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0" y="1073859"/>
            <a:ext cx="4703310" cy="923330"/>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Técnicas de Ingeniería de Requerimientos</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Características de los requerimientos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47</a:t>
            </a:fld>
            <a:endParaRPr lang="es-ES" altLang="es-CL"/>
          </a:p>
        </p:txBody>
      </p:sp>
      <p:sp>
        <p:nvSpPr>
          <p:cNvPr id="3" name="TextBox 2"/>
          <p:cNvSpPr txBox="1"/>
          <p:nvPr/>
        </p:nvSpPr>
        <p:spPr>
          <a:xfrm>
            <a:off x="2116590" y="2501900"/>
            <a:ext cx="8069783" cy="3046988"/>
          </a:xfrm>
          <a:prstGeom prst="rect">
            <a:avLst/>
          </a:prstGeom>
          <a:noFill/>
        </p:spPr>
        <p:txBody>
          <a:bodyPr wrap="square" rtlCol="0">
            <a:spAutoFit/>
          </a:bodyPr>
          <a:lstStyle/>
          <a:p>
            <a:pPr marL="400050" indent="-400050" algn="just">
              <a:buFont typeface="+mj-lt"/>
              <a:buAutoNum type="romanLcPeriod"/>
            </a:pPr>
            <a:r>
              <a:rPr lang="es-CL" sz="1600" b="1" dirty="0"/>
              <a:t>Necesario: </a:t>
            </a:r>
            <a:r>
              <a:rPr lang="es-CL" sz="1600" dirty="0"/>
              <a:t>Su inexistencia provoca una deficiencia en proyecto a activar y además su capacidad, características físicas o factor de calidad no pueden ser reemplazados por otras capacidades del producto o del proceso.</a:t>
            </a:r>
          </a:p>
          <a:p>
            <a:pPr marL="400050" indent="-400050" algn="just">
              <a:buFont typeface="+mj-lt"/>
              <a:buAutoNum type="romanLcPeriod"/>
            </a:pPr>
            <a:endParaRPr lang="es-CL" sz="1600" dirty="0"/>
          </a:p>
          <a:p>
            <a:pPr marL="400050" indent="-400050" algn="just">
              <a:buFont typeface="+mj-lt"/>
              <a:buAutoNum type="romanLcPeriod"/>
            </a:pPr>
            <a:endParaRPr lang="es-CL" sz="1600" dirty="0"/>
          </a:p>
          <a:p>
            <a:pPr marL="400050" indent="-400050" algn="just">
              <a:buFont typeface="+mj-lt"/>
              <a:buAutoNum type="romanLcPeriod"/>
            </a:pPr>
            <a:r>
              <a:rPr lang="es-CL" sz="1600" b="1" dirty="0"/>
              <a:t>Conciso: </a:t>
            </a:r>
            <a:r>
              <a:rPr lang="es-CL" sz="1600" dirty="0"/>
              <a:t>Es fácil de leer y entender. Su redacción debe ser simple y clara para aquéllos que vayan a consultarlo en un futuro.</a:t>
            </a:r>
          </a:p>
          <a:p>
            <a:pPr marL="400050" indent="-400050" algn="just">
              <a:buFont typeface="+mj-lt"/>
              <a:buAutoNum type="romanLcPeriod"/>
            </a:pPr>
            <a:endParaRPr lang="es-CL" sz="1600" b="1" dirty="0"/>
          </a:p>
          <a:p>
            <a:pPr marL="400050" indent="-400050" algn="just">
              <a:buFont typeface="+mj-lt"/>
              <a:buAutoNum type="romanLcPeriod"/>
            </a:pPr>
            <a:endParaRPr lang="es-CL" sz="1600" b="1" dirty="0"/>
          </a:p>
          <a:p>
            <a:pPr marL="400050" indent="-400050" algn="just">
              <a:buFont typeface="+mj-lt"/>
              <a:buAutoNum type="romanLcPeriod"/>
            </a:pPr>
            <a:r>
              <a:rPr lang="es-CL" sz="1600" b="1" dirty="0"/>
              <a:t>Completo: </a:t>
            </a:r>
            <a:r>
              <a:rPr lang="es-CL" sz="1600" dirty="0"/>
              <a:t>No necesita ampliar detalles en su redacción, es decir, si se proporciona la información suficiente para su comprensión.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1" y="5877116"/>
            <a:ext cx="1253885" cy="89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6662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590" y="1073859"/>
            <a:ext cx="4703310" cy="923330"/>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Técnicas de Ingeniería de Requerimientos</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Características de los requerimientos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48</a:t>
            </a:fld>
            <a:endParaRPr lang="es-ES" altLang="es-CL"/>
          </a:p>
        </p:txBody>
      </p:sp>
      <p:sp>
        <p:nvSpPr>
          <p:cNvPr id="3" name="TextBox 2"/>
          <p:cNvSpPr txBox="1"/>
          <p:nvPr/>
        </p:nvSpPr>
        <p:spPr>
          <a:xfrm>
            <a:off x="2116590" y="2501901"/>
            <a:ext cx="8069783" cy="2800767"/>
          </a:xfrm>
          <a:prstGeom prst="rect">
            <a:avLst/>
          </a:prstGeom>
          <a:noFill/>
        </p:spPr>
        <p:txBody>
          <a:bodyPr wrap="square" rtlCol="0">
            <a:spAutoFit/>
          </a:bodyPr>
          <a:lstStyle/>
          <a:p>
            <a:pPr marL="400050" indent="-400050" algn="just">
              <a:buFont typeface="+mj-lt"/>
              <a:buAutoNum type="romanLcPeriod" startAt="4"/>
            </a:pPr>
            <a:r>
              <a:rPr lang="es-CL" sz="1600" b="1" dirty="0"/>
              <a:t>Consistente:</a:t>
            </a:r>
            <a:r>
              <a:rPr lang="es-CL" sz="1600" dirty="0"/>
              <a:t> Un requerimiento no debe ser contradictorio con otro requerimiento.</a:t>
            </a:r>
          </a:p>
          <a:p>
            <a:pPr marL="400050" indent="-400050" algn="just">
              <a:buFont typeface="+mj-lt"/>
              <a:buAutoNum type="romanLcPeriod" startAt="4"/>
            </a:pPr>
            <a:endParaRPr lang="es-CL" sz="1600" b="1" dirty="0"/>
          </a:p>
          <a:p>
            <a:pPr marL="400050" indent="-400050" algn="just">
              <a:buFont typeface="+mj-lt"/>
              <a:buAutoNum type="romanLcPeriod" startAt="4"/>
            </a:pPr>
            <a:endParaRPr lang="es-CL" sz="1600" b="1" dirty="0"/>
          </a:p>
          <a:p>
            <a:pPr marL="400050" indent="-400050" algn="just">
              <a:buFont typeface="+mj-lt"/>
              <a:buAutoNum type="romanLcPeriod" startAt="4"/>
            </a:pPr>
            <a:r>
              <a:rPr lang="es-CL" sz="1600" b="1" dirty="0"/>
              <a:t>No ambiguo</a:t>
            </a:r>
            <a:r>
              <a:rPr lang="es-CL" sz="1600" dirty="0"/>
              <a:t>: Su redacción tiene una sola interpretación. El lenguaje usado en su definición, no debe causar confusiones al lector.</a:t>
            </a:r>
          </a:p>
          <a:p>
            <a:pPr marL="400050" indent="-400050" algn="just">
              <a:buFont typeface="+mj-lt"/>
              <a:buAutoNum type="romanLcPeriod" startAt="4"/>
            </a:pPr>
            <a:endParaRPr lang="es-CL" sz="1600" b="1" dirty="0"/>
          </a:p>
          <a:p>
            <a:pPr marL="400050" indent="-400050" algn="just">
              <a:buFont typeface="+mj-lt"/>
              <a:buAutoNum type="romanLcPeriod" startAt="4"/>
            </a:pPr>
            <a:endParaRPr lang="es-CL" sz="1600" b="1" dirty="0"/>
          </a:p>
          <a:p>
            <a:pPr marL="400050" indent="-400050" algn="just">
              <a:buFont typeface="+mj-lt"/>
              <a:buAutoNum type="romanLcPeriod" startAt="4"/>
            </a:pPr>
            <a:r>
              <a:rPr lang="es-CL" sz="1600" b="1" dirty="0"/>
              <a:t>Verificable: </a:t>
            </a:r>
            <a:r>
              <a:rPr lang="es-CL" sz="1600" dirty="0"/>
              <a:t>Un requerimiento es verificable cuando puede ser cuantificado de manera que permita hacer uso de los siguientes métodos de verificación: inspección, análisis, demostración o pruebas.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1" y="5877116"/>
            <a:ext cx="1253885" cy="89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5980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49</a:t>
            </a:fld>
            <a:endParaRPr lang="es-ES" altLang="es-CL"/>
          </a:p>
        </p:txBody>
      </p:sp>
      <p:sp>
        <p:nvSpPr>
          <p:cNvPr id="8" name="TextBox 7"/>
          <p:cNvSpPr txBox="1"/>
          <p:nvPr/>
        </p:nvSpPr>
        <p:spPr>
          <a:xfrm>
            <a:off x="2116590" y="984959"/>
            <a:ext cx="4703310" cy="369332"/>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Técnicas de Ingeniería de Requerimientos</a:t>
            </a:r>
          </a:p>
        </p:txBody>
      </p:sp>
      <p:sp>
        <p:nvSpPr>
          <p:cNvPr id="3" name="TextBox 2"/>
          <p:cNvSpPr txBox="1"/>
          <p:nvPr/>
        </p:nvSpPr>
        <p:spPr>
          <a:xfrm>
            <a:off x="2882900" y="1544791"/>
            <a:ext cx="4368800" cy="5062924"/>
          </a:xfrm>
          <a:prstGeom prst="rect">
            <a:avLst/>
          </a:prstGeom>
          <a:solidFill>
            <a:schemeClr val="tx2"/>
          </a:solidFill>
          <a:ln>
            <a:solidFill>
              <a:schemeClr val="tx2"/>
            </a:solidFill>
          </a:ln>
        </p:spPr>
        <p:txBody>
          <a:bodyPr wrap="square" rtlCol="0">
            <a:spAutoFit/>
          </a:bodyPr>
          <a:lstStyle/>
          <a:p>
            <a:pPr marL="400050" indent="-400050">
              <a:buFont typeface="+mj-lt"/>
              <a:buAutoNum type="romanLcPeriod"/>
            </a:pPr>
            <a:r>
              <a:rPr lang="es-CL" sz="1700" dirty="0">
                <a:solidFill>
                  <a:schemeClr val="bg1"/>
                </a:solidFill>
              </a:rPr>
              <a:t>Entrevistas con Preguntas Cerradas</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Entrevistas con Preguntas Abiertas</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Casos de Uso y Escenarios</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Observación Activa</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Observación Pasiva</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Lluvia de Ideas (</a:t>
            </a:r>
            <a:r>
              <a:rPr lang="es-CL" sz="1700" dirty="0" err="1">
                <a:solidFill>
                  <a:schemeClr val="bg1"/>
                </a:solidFill>
              </a:rPr>
              <a:t>Brain</a:t>
            </a:r>
            <a:r>
              <a:rPr lang="es-CL" sz="1700" dirty="0">
                <a:solidFill>
                  <a:schemeClr val="bg1"/>
                </a:solidFill>
              </a:rPr>
              <a:t> </a:t>
            </a:r>
            <a:r>
              <a:rPr lang="es-CL" sz="1700" dirty="0" err="1">
                <a:solidFill>
                  <a:schemeClr val="bg1"/>
                </a:solidFill>
              </a:rPr>
              <a:t>Storming</a:t>
            </a:r>
            <a:r>
              <a:rPr lang="es-CL" sz="1700" dirty="0">
                <a:solidFill>
                  <a:schemeClr val="bg1"/>
                </a:solidFill>
              </a:rPr>
              <a:t>)</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Prototipos</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err="1">
                <a:solidFill>
                  <a:schemeClr val="bg1"/>
                </a:solidFill>
              </a:rPr>
              <a:t>Focus</a:t>
            </a:r>
            <a:r>
              <a:rPr lang="es-CL" sz="1700" dirty="0">
                <a:solidFill>
                  <a:schemeClr val="bg1"/>
                </a:solidFill>
              </a:rPr>
              <a:t> </a:t>
            </a:r>
            <a:r>
              <a:rPr lang="es-CL" sz="1700" dirty="0" err="1">
                <a:solidFill>
                  <a:schemeClr val="bg1"/>
                </a:solidFill>
              </a:rPr>
              <a:t>Group</a:t>
            </a:r>
            <a:endParaRPr lang="es-CL" sz="1700" dirty="0">
              <a:solidFill>
                <a:schemeClr val="bg1"/>
              </a:solidFill>
            </a:endParaRP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Juego de Roles (Rol Play)</a:t>
            </a:r>
          </a:p>
          <a:p>
            <a:pPr marL="400050" indent="-400050">
              <a:buFont typeface="+mj-lt"/>
              <a:buAutoNum type="romanLcPeriod"/>
            </a:pPr>
            <a:endParaRPr lang="es-CL" sz="1700" dirty="0">
              <a:solidFill>
                <a:schemeClr val="bg1"/>
              </a:solidFill>
            </a:endParaRPr>
          </a:p>
          <a:p>
            <a:pPr marL="400050" indent="-400050">
              <a:buFont typeface="+mj-lt"/>
              <a:buAutoNum type="romanLcPeriod"/>
            </a:pPr>
            <a:r>
              <a:rPr lang="es-CL" sz="1700" dirty="0">
                <a:solidFill>
                  <a:schemeClr val="bg1"/>
                </a:solidFill>
              </a:rPr>
              <a:t>Simuladores</a:t>
            </a:r>
          </a:p>
        </p:txBody>
      </p:sp>
    </p:spTree>
    <p:extLst>
      <p:ext uri="{BB962C8B-B14F-4D97-AF65-F5344CB8AC3E}">
        <p14:creationId xmlns:p14="http://schemas.microsoft.com/office/powerpoint/2010/main" val="23467409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9518" y="1435247"/>
            <a:ext cx="5111750" cy="5111750"/>
          </a:xfrm>
          <a:prstGeom prst="rect">
            <a:avLst/>
          </a:prstGeom>
          <a:effectLst>
            <a:outerShdw blurRad="50800" dist="38100" dir="2700000" algn="tl" rotWithShape="0">
              <a:prstClr val="black">
                <a:alpha val="40000"/>
              </a:prstClr>
            </a:outerShdw>
          </a:effectLst>
        </p:spPr>
      </p:pic>
      <p:sp>
        <p:nvSpPr>
          <p:cNvPr id="2" name="Título 1"/>
          <p:cNvSpPr txBox="1">
            <a:spLocks/>
          </p:cNvSpPr>
          <p:nvPr/>
        </p:nvSpPr>
        <p:spPr>
          <a:xfrm>
            <a:off x="2791810" y="1691373"/>
            <a:ext cx="3780440" cy="698500"/>
          </a:xfrm>
          <a:prstGeom prst="rect">
            <a:avLst/>
          </a:prstGeom>
        </p:spPr>
        <p:txBody>
          <a:bodyPr anchor="ctr"/>
          <a:lstStyle/>
          <a:p>
            <a:pPr lvl="0">
              <a:spcBef>
                <a:spcPct val="20000"/>
              </a:spcBef>
              <a:buClr>
                <a:srgbClr val="2571C1"/>
              </a:buClr>
              <a:defRPr/>
            </a:pPr>
            <a:r>
              <a:rPr lang="es-CL" sz="3200" b="1" dirty="0">
                <a:solidFill>
                  <a:srgbClr val="7F7F7F"/>
                </a:solidFill>
              </a:rPr>
              <a:t>Nuestra</a:t>
            </a:r>
            <a:r>
              <a:rPr lang="es-CL" sz="3200" b="1" dirty="0">
                <a:solidFill>
                  <a:srgbClr val="2571C1"/>
                </a:solidFill>
              </a:rPr>
              <a:t> Misión</a:t>
            </a:r>
          </a:p>
        </p:txBody>
      </p:sp>
      <p:sp>
        <p:nvSpPr>
          <p:cNvPr id="4" name="Content Placeholder 2"/>
          <p:cNvSpPr txBox="1">
            <a:spLocks/>
          </p:cNvSpPr>
          <p:nvPr/>
        </p:nvSpPr>
        <p:spPr>
          <a:xfrm>
            <a:off x="2540149" y="2794000"/>
            <a:ext cx="4032101" cy="2394244"/>
          </a:xfrm>
          <a:prstGeom prst="rect">
            <a:avLst/>
          </a:prstGeom>
        </p:spPr>
        <p:txBody>
          <a:bodyPr vert="horz" lIns="91440" tIns="45720" rIns="91440" bIns="45720" rtlCol="0">
            <a:normAutofit/>
          </a:bodyPr>
          <a:lstStyle/>
          <a:p>
            <a:pPr lvl="0">
              <a:spcBef>
                <a:spcPct val="20000"/>
              </a:spcBef>
              <a:buClr>
                <a:srgbClr val="2571C1"/>
              </a:buClr>
              <a:defRPr/>
            </a:pPr>
            <a:r>
              <a:rPr lang="es-CL" dirty="0">
                <a:solidFill>
                  <a:srgbClr val="7F7F7F"/>
                </a:solidFill>
              </a:rPr>
              <a:t>.</a:t>
            </a:r>
          </a:p>
        </p:txBody>
      </p:sp>
      <p:sp>
        <p:nvSpPr>
          <p:cNvPr id="7" name="CuadroTexto 6">
            <a:extLst>
              <a:ext uri="{FF2B5EF4-FFF2-40B4-BE49-F238E27FC236}">
                <a16:creationId xmlns:a16="http://schemas.microsoft.com/office/drawing/2014/main" id="{07B6F3E6-D57B-104B-B932-D1585385A440}"/>
              </a:ext>
            </a:extLst>
          </p:cNvPr>
          <p:cNvSpPr txBox="1"/>
          <p:nvPr/>
        </p:nvSpPr>
        <p:spPr>
          <a:xfrm>
            <a:off x="1961339" y="2811540"/>
            <a:ext cx="4779929" cy="2625014"/>
          </a:xfrm>
          <a:prstGeom prst="rect">
            <a:avLst/>
          </a:prstGeom>
          <a:noFill/>
        </p:spPr>
        <p:txBody>
          <a:bodyPr wrap="square">
            <a:spAutoFit/>
          </a:bodyPr>
          <a:lstStyle/>
          <a:p>
            <a:pPr>
              <a:lnSpc>
                <a:spcPct val="115000"/>
              </a:lnSpc>
              <a:spcAft>
                <a:spcPts val="800"/>
              </a:spcAft>
            </a:pPr>
            <a:r>
              <a:rPr lang="es-CL" sz="1800" kern="100" dirty="0">
                <a:effectLst/>
                <a:latin typeface="Aptos" panose="020B0004020202020204" pitchFamily="34" charset="0"/>
                <a:ea typeface="Aptos" panose="020B0004020202020204" pitchFamily="34" charset="0"/>
                <a:cs typeface="Arial" panose="020B0604020202020204" pitchFamily="34" charset="0"/>
              </a:rPr>
              <a:t>Nos adaptamos a las necesidades de cada empresa y entregamos capacitación a nuestros clientes de las diversas industrias del mercado nacional con un sello centrado en ellos como personas, con calidad, flexibilidad y conocimiento, que les permita crecer tanto en competencias técnicas  y profesionales como en habilidades blandas.</a:t>
            </a:r>
          </a:p>
        </p:txBody>
      </p:sp>
    </p:spTree>
    <p:extLst>
      <p:ext uri="{BB962C8B-B14F-4D97-AF65-F5344CB8AC3E}">
        <p14:creationId xmlns:p14="http://schemas.microsoft.com/office/powerpoint/2010/main" val="1695230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6590" y="1614797"/>
            <a:ext cx="7611610" cy="4062651"/>
          </a:xfrm>
          <a:prstGeom prst="rect">
            <a:avLst/>
          </a:prstGeom>
          <a:noFill/>
        </p:spPr>
        <p:txBody>
          <a:bodyPr wrap="square" rtlCol="0">
            <a:spAutoFit/>
          </a:bodyPr>
          <a:lstStyle/>
          <a:p>
            <a:pPr algn="just"/>
            <a:r>
              <a:rPr lang="es-CL" b="1" dirty="0"/>
              <a:t>Examen de Quintiliano </a:t>
            </a:r>
          </a:p>
          <a:p>
            <a:pPr algn="just"/>
            <a:endParaRPr lang="es-CL" sz="1600" dirty="0"/>
          </a:p>
          <a:p>
            <a:pPr algn="just"/>
            <a:r>
              <a:rPr lang="es-CL" sz="1600" dirty="0"/>
              <a:t>	El examen de Quintiliano, indica la materialidad y sentido de las acciones</a:t>
            </a:r>
          </a:p>
          <a:p>
            <a:endParaRPr lang="es-CL" sz="1600" dirty="0"/>
          </a:p>
          <a:p>
            <a:pPr marL="2686050" lvl="5" indent="-400050" fontAlgn="t">
              <a:buFont typeface="+mj-lt"/>
              <a:buAutoNum type="romanUcPeriod"/>
            </a:pPr>
            <a:r>
              <a:rPr lang="es-CL" sz="1600" dirty="0"/>
              <a:t>¿Quién?</a:t>
            </a:r>
          </a:p>
          <a:p>
            <a:pPr marL="2686050" lvl="5" indent="-400050" fontAlgn="t">
              <a:buFont typeface="+mj-lt"/>
              <a:buAutoNum type="romanUcPeriod"/>
            </a:pPr>
            <a:endParaRPr lang="es-CL" sz="1600" dirty="0"/>
          </a:p>
          <a:p>
            <a:pPr marL="2686050" lvl="5" indent="-400050" fontAlgn="t">
              <a:buFont typeface="+mj-lt"/>
              <a:buAutoNum type="romanUcPeriod"/>
            </a:pPr>
            <a:r>
              <a:rPr lang="es-CL" sz="1600" dirty="0"/>
              <a:t>¿Qué?</a:t>
            </a:r>
          </a:p>
          <a:p>
            <a:pPr marL="2686050" lvl="5" indent="-400050" fontAlgn="t">
              <a:buFont typeface="+mj-lt"/>
              <a:buAutoNum type="romanUcPeriod"/>
            </a:pPr>
            <a:endParaRPr lang="es-CL" sz="1600" dirty="0"/>
          </a:p>
          <a:p>
            <a:pPr marL="2686050" lvl="5" indent="-400050" fontAlgn="t">
              <a:buFont typeface="+mj-lt"/>
              <a:buAutoNum type="romanUcPeriod"/>
            </a:pPr>
            <a:r>
              <a:rPr lang="es-CL" sz="1600" dirty="0"/>
              <a:t>¿Dónde?</a:t>
            </a:r>
          </a:p>
          <a:p>
            <a:pPr marL="2686050" lvl="5" indent="-400050" fontAlgn="t">
              <a:buFont typeface="+mj-lt"/>
              <a:buAutoNum type="romanUcPeriod"/>
            </a:pPr>
            <a:endParaRPr lang="es-CL" sz="1600" dirty="0"/>
          </a:p>
          <a:p>
            <a:pPr marL="2686050" lvl="5" indent="-400050" fontAlgn="t">
              <a:buFont typeface="+mj-lt"/>
              <a:buAutoNum type="romanUcPeriod"/>
            </a:pPr>
            <a:r>
              <a:rPr lang="es-CL" sz="1600" dirty="0"/>
              <a:t>¿Cuándo?</a:t>
            </a:r>
          </a:p>
          <a:p>
            <a:pPr marL="2686050" lvl="5" indent="-400050" fontAlgn="t">
              <a:buFont typeface="+mj-lt"/>
              <a:buAutoNum type="romanUcPeriod"/>
            </a:pPr>
            <a:endParaRPr lang="es-CL" sz="1600" dirty="0"/>
          </a:p>
          <a:p>
            <a:pPr marL="2686050" lvl="5" indent="-400050" fontAlgn="t">
              <a:buFont typeface="+mj-lt"/>
              <a:buAutoNum type="romanUcPeriod"/>
            </a:pPr>
            <a:r>
              <a:rPr lang="es-CL" sz="1600" dirty="0"/>
              <a:t>¿Cómo?</a:t>
            </a:r>
          </a:p>
          <a:p>
            <a:pPr marL="2686050" lvl="5" indent="-400050" fontAlgn="t">
              <a:buFont typeface="+mj-lt"/>
              <a:buAutoNum type="romanUcPeriod"/>
            </a:pPr>
            <a:endParaRPr lang="es-CL" sz="1600" dirty="0"/>
          </a:p>
          <a:p>
            <a:pPr marL="2686050" lvl="5" indent="-400050" fontAlgn="t">
              <a:buFont typeface="+mj-lt"/>
              <a:buAutoNum type="romanUcPeriod"/>
            </a:pPr>
            <a:r>
              <a:rPr lang="es-CL" sz="1600" dirty="0"/>
              <a:t>¿Para qué?</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50</a:t>
            </a:fld>
            <a:endParaRPr lang="es-ES" altLang="es-CL"/>
          </a:p>
        </p:txBody>
      </p:sp>
      <p:sp>
        <p:nvSpPr>
          <p:cNvPr id="9" name="TextBox 8"/>
          <p:cNvSpPr txBox="1"/>
          <p:nvPr/>
        </p:nvSpPr>
        <p:spPr>
          <a:xfrm>
            <a:off x="2116590" y="984959"/>
            <a:ext cx="4703310" cy="369332"/>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Técnicas de Ingeniería de Requerimientos</a:t>
            </a:r>
          </a:p>
        </p:txBody>
      </p:sp>
    </p:spTree>
    <p:extLst>
      <p:ext uri="{BB962C8B-B14F-4D97-AF65-F5344CB8AC3E}">
        <p14:creationId xmlns:p14="http://schemas.microsoft.com/office/powerpoint/2010/main" val="32187299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0890" y="3118559"/>
            <a:ext cx="5526378" cy="584775"/>
          </a:xfrm>
          <a:prstGeom prst="rect">
            <a:avLst/>
          </a:prstGeom>
          <a:noFill/>
        </p:spPr>
        <p:txBody>
          <a:bodyPr wrap="square" rtlCol="0">
            <a:spAutoFit/>
          </a:bodyPr>
          <a:lstStyle/>
          <a:p>
            <a:pPr algn="just"/>
            <a:r>
              <a:rPr lang="es-CL" sz="3200" dirty="0"/>
              <a:t>La ejecución del Proyecto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51</a:t>
            </a:fld>
            <a:endParaRPr lang="es-ES" altLang="es-CL"/>
          </a:p>
        </p:txBody>
      </p:sp>
    </p:spTree>
    <p:extLst>
      <p:ext uri="{BB962C8B-B14F-4D97-AF65-F5344CB8AC3E}">
        <p14:creationId xmlns:p14="http://schemas.microsoft.com/office/powerpoint/2010/main" val="35425010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8844" y="520579"/>
            <a:ext cx="5704449" cy="584775"/>
          </a:xfrm>
          <a:prstGeom prst="rect">
            <a:avLst/>
          </a:prstGeom>
          <a:noFill/>
        </p:spPr>
        <p:txBody>
          <a:bodyPr wrap="square" rtlCol="0">
            <a:spAutoFit/>
          </a:bodyPr>
          <a:lstStyle/>
          <a:p>
            <a:pPr algn="just"/>
            <a:r>
              <a:rPr lang="es-CL" sz="3200" dirty="0"/>
              <a:t>La ejecución del Proyecto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52</a:t>
            </a:fld>
            <a:endParaRPr lang="es-ES" altLang="es-CL" dirty="0"/>
          </a:p>
        </p:txBody>
      </p:sp>
      <p:sp>
        <p:nvSpPr>
          <p:cNvPr id="3" name="TextBox 2"/>
          <p:cNvSpPr txBox="1"/>
          <p:nvPr/>
        </p:nvSpPr>
        <p:spPr>
          <a:xfrm>
            <a:off x="2235200" y="1917700"/>
            <a:ext cx="5956300" cy="338554"/>
          </a:xfrm>
          <a:prstGeom prst="rect">
            <a:avLst/>
          </a:prstGeom>
          <a:noFill/>
        </p:spPr>
        <p:txBody>
          <a:bodyPr wrap="square" rtlCol="0">
            <a:spAutoFit/>
          </a:bodyPr>
          <a:lstStyle/>
          <a:p>
            <a:r>
              <a:rPr lang="es-CL" sz="1600" dirty="0"/>
              <a:t>Principios Básicos para la Gestión de Proyectos</a:t>
            </a:r>
          </a:p>
        </p:txBody>
      </p:sp>
      <p:sp>
        <p:nvSpPr>
          <p:cNvPr id="4" name="TextBox 3"/>
          <p:cNvSpPr txBox="1"/>
          <p:nvPr/>
        </p:nvSpPr>
        <p:spPr>
          <a:xfrm>
            <a:off x="2235200" y="2641600"/>
            <a:ext cx="7951173" cy="3539430"/>
          </a:xfrm>
          <a:prstGeom prst="rect">
            <a:avLst/>
          </a:prstGeom>
          <a:noFill/>
        </p:spPr>
        <p:txBody>
          <a:bodyPr wrap="square" rtlCol="0">
            <a:spAutoFit/>
          </a:bodyPr>
          <a:lstStyle/>
          <a:p>
            <a:pPr marL="285750" indent="-285750" algn="just">
              <a:buFont typeface="Arial" panose="020B0604020202020204" pitchFamily="34" charset="0"/>
              <a:buChar char="•"/>
            </a:pPr>
            <a:r>
              <a:rPr lang="es-CL" sz="1600" dirty="0"/>
              <a:t>La Gestión de Proyectos procura </a:t>
            </a:r>
            <a:r>
              <a:rPr lang="es-CL" sz="1600" b="1" u="sng" dirty="0"/>
              <a:t>siempre</a:t>
            </a:r>
            <a:r>
              <a:rPr lang="es-CL" sz="1600" dirty="0"/>
              <a:t> el máximo aprovechamiento de los recursos, mediante su utilización eficiente.</a:t>
            </a:r>
          </a:p>
          <a:p>
            <a:pPr marL="285750" indent="-285750" algn="just">
              <a:buFont typeface="Arial" panose="020B0604020202020204" pitchFamily="34" charset="0"/>
              <a:buChar char="•"/>
            </a:pPr>
            <a:endParaRPr lang="es-CL" sz="1600" dirty="0"/>
          </a:p>
          <a:p>
            <a:pPr marL="285750" indent="-285750" algn="just">
              <a:buFont typeface="Arial" panose="020B0604020202020204" pitchFamily="34" charset="0"/>
              <a:buChar char="•"/>
            </a:pPr>
            <a:r>
              <a:rPr lang="es-CL" sz="1600" dirty="0"/>
              <a:t>Las principales funciones de la Gestión de Proyectos se engloban en planeación, organización, dirección y control.</a:t>
            </a:r>
          </a:p>
          <a:p>
            <a:pPr algn="just"/>
            <a:endParaRPr lang="es-CL" sz="1600" dirty="0"/>
          </a:p>
          <a:p>
            <a:pPr marL="285750" indent="-285750" algn="just">
              <a:buFont typeface="Arial" panose="020B0604020202020204" pitchFamily="34" charset="0"/>
              <a:buChar char="•"/>
            </a:pPr>
            <a:r>
              <a:rPr lang="es-CL" sz="1600" dirty="0"/>
              <a:t>Las tareas más importantes de la planeación de un proyecto son: </a:t>
            </a:r>
          </a:p>
          <a:p>
            <a:pPr algn="just"/>
            <a:endParaRPr lang="es-CL" sz="1600" dirty="0"/>
          </a:p>
          <a:p>
            <a:pPr marL="1771650" lvl="3" indent="-400050" algn="just">
              <a:buFont typeface="+mj-lt"/>
              <a:buAutoNum type="romanLcPeriod"/>
            </a:pPr>
            <a:r>
              <a:rPr lang="es-CL" sz="1600" dirty="0"/>
              <a:t>Determinar el status actual de la organización.</a:t>
            </a:r>
          </a:p>
          <a:p>
            <a:pPr marL="1771650" lvl="3" indent="-400050" algn="just">
              <a:buFont typeface="+mj-lt"/>
              <a:buAutoNum type="romanLcPeriod"/>
            </a:pPr>
            <a:r>
              <a:rPr lang="es-CL" sz="1600" dirty="0"/>
              <a:t>Pronosticar a futuro.</a:t>
            </a:r>
          </a:p>
          <a:p>
            <a:pPr marL="1771650" lvl="3" indent="-400050" algn="just">
              <a:buFont typeface="+mj-lt"/>
              <a:buAutoNum type="romanLcPeriod"/>
            </a:pPr>
            <a:r>
              <a:rPr lang="es-CL" sz="1600" dirty="0"/>
              <a:t>Determinar los recursos que se necesitarán.</a:t>
            </a:r>
          </a:p>
          <a:p>
            <a:pPr marL="1771650" lvl="3" indent="-400050" algn="just">
              <a:buFont typeface="+mj-lt"/>
              <a:buAutoNum type="romanLcPeriod"/>
            </a:pPr>
            <a:r>
              <a:rPr lang="es-CL" sz="1600" dirty="0"/>
              <a:t> Revisar y ajustar el plan de acuerdo con los resultados de control. </a:t>
            </a:r>
          </a:p>
          <a:p>
            <a:pPr marL="1771650" lvl="3" indent="-400050" algn="just">
              <a:buFont typeface="+mj-lt"/>
              <a:buAutoNum type="romanLcPeriod"/>
            </a:pPr>
            <a:r>
              <a:rPr lang="es-CL" sz="1600" dirty="0"/>
              <a:t>Coordinar durante todo el proceso de planeación</a:t>
            </a:r>
          </a:p>
        </p:txBody>
      </p:sp>
    </p:spTree>
    <p:extLst>
      <p:ext uri="{BB962C8B-B14F-4D97-AF65-F5344CB8AC3E}">
        <p14:creationId xmlns:p14="http://schemas.microsoft.com/office/powerpoint/2010/main" val="33538327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53</a:t>
            </a:fld>
            <a:endParaRPr lang="es-ES" altLang="es-CL"/>
          </a:p>
        </p:txBody>
      </p:sp>
      <p:sp>
        <p:nvSpPr>
          <p:cNvPr id="8" name="TextBox 7"/>
          <p:cNvSpPr txBox="1"/>
          <p:nvPr/>
        </p:nvSpPr>
        <p:spPr>
          <a:xfrm>
            <a:off x="1639933" y="531335"/>
            <a:ext cx="5811453"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9177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3911600" y="3111378"/>
            <a:ext cx="3924300" cy="3139321"/>
          </a:xfrm>
          <a:prstGeom prst="rect">
            <a:avLst/>
          </a:prstGeom>
          <a:solidFill>
            <a:schemeClr val="tx2"/>
          </a:solidFill>
        </p:spPr>
        <p:txBody>
          <a:bodyPr wrap="square" rtlCol="0">
            <a:spAutoFit/>
          </a:bodyPr>
          <a:lstStyle/>
          <a:p>
            <a:r>
              <a:rPr lang="es-CL" dirty="0">
                <a:solidFill>
                  <a:schemeClr val="bg1"/>
                </a:solidFill>
              </a:rPr>
              <a:t>• La estructura del proyecto</a:t>
            </a:r>
          </a:p>
          <a:p>
            <a:endParaRPr lang="es-CL" dirty="0">
              <a:solidFill>
                <a:schemeClr val="bg1"/>
              </a:solidFill>
            </a:endParaRPr>
          </a:p>
          <a:p>
            <a:r>
              <a:rPr lang="es-CL" dirty="0">
                <a:solidFill>
                  <a:schemeClr val="bg1"/>
                </a:solidFill>
              </a:rPr>
              <a:t>• Uso correcto de las fases</a:t>
            </a:r>
          </a:p>
          <a:p>
            <a:endParaRPr lang="es-CL" dirty="0">
              <a:solidFill>
                <a:schemeClr val="bg1"/>
              </a:solidFill>
            </a:endParaRPr>
          </a:p>
          <a:p>
            <a:r>
              <a:rPr lang="es-CL" dirty="0">
                <a:solidFill>
                  <a:schemeClr val="bg1"/>
                </a:solidFill>
              </a:rPr>
              <a:t>• Objetivos claros y concisos</a:t>
            </a:r>
          </a:p>
          <a:p>
            <a:endParaRPr lang="es-CL" dirty="0">
              <a:solidFill>
                <a:schemeClr val="bg1"/>
              </a:solidFill>
            </a:endParaRPr>
          </a:p>
          <a:p>
            <a:r>
              <a:rPr lang="es-CL" dirty="0">
                <a:solidFill>
                  <a:schemeClr val="bg1"/>
                </a:solidFill>
              </a:rPr>
              <a:t>• Transparencia del estado del proyecto</a:t>
            </a:r>
          </a:p>
          <a:p>
            <a:endParaRPr lang="es-CL" dirty="0">
              <a:solidFill>
                <a:schemeClr val="bg1"/>
              </a:solidFill>
            </a:endParaRPr>
          </a:p>
          <a:p>
            <a:r>
              <a:rPr lang="es-CL" dirty="0">
                <a:solidFill>
                  <a:schemeClr val="bg1"/>
                </a:solidFill>
              </a:rPr>
              <a:t>• Identificación de Riesgos</a:t>
            </a:r>
          </a:p>
          <a:p>
            <a:endParaRPr lang="es-CL" dirty="0">
              <a:solidFill>
                <a:schemeClr val="bg1"/>
              </a:solidFill>
            </a:endParaRPr>
          </a:p>
          <a:p>
            <a:r>
              <a:rPr lang="es-CL" dirty="0">
                <a:solidFill>
                  <a:schemeClr val="bg1"/>
                </a:solidFill>
              </a:rPr>
              <a:t>• Gestión de los problemas del proyecto</a:t>
            </a:r>
          </a:p>
        </p:txBody>
      </p:sp>
      <p:sp>
        <p:nvSpPr>
          <p:cNvPr id="4" name="TextBox 3"/>
          <p:cNvSpPr txBox="1"/>
          <p:nvPr/>
        </p:nvSpPr>
        <p:spPr>
          <a:xfrm>
            <a:off x="2527300" y="2565401"/>
            <a:ext cx="7010400" cy="584775"/>
          </a:xfrm>
          <a:prstGeom prst="rect">
            <a:avLst/>
          </a:prstGeom>
          <a:noFill/>
        </p:spPr>
        <p:txBody>
          <a:bodyPr wrap="square" rtlCol="0">
            <a:spAutoFit/>
          </a:bodyPr>
          <a:lstStyle/>
          <a:p>
            <a:r>
              <a:rPr lang="es-CL" sz="1600" dirty="0"/>
              <a:t>Los principios básicos para la eficaz y exitosa gestión de proyectos son las siguientes:</a:t>
            </a:r>
          </a:p>
        </p:txBody>
      </p:sp>
    </p:spTree>
    <p:extLst>
      <p:ext uri="{BB962C8B-B14F-4D97-AF65-F5344CB8AC3E}">
        <p14:creationId xmlns:p14="http://schemas.microsoft.com/office/powerpoint/2010/main" val="2772765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54</a:t>
            </a:fld>
            <a:endParaRPr lang="es-ES" altLang="es-CL"/>
          </a:p>
        </p:txBody>
      </p:sp>
      <p:sp>
        <p:nvSpPr>
          <p:cNvPr id="8" name="TextBox 7"/>
          <p:cNvSpPr txBox="1"/>
          <p:nvPr/>
        </p:nvSpPr>
        <p:spPr>
          <a:xfrm>
            <a:off x="1678846" y="600214"/>
            <a:ext cx="5548806"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311400"/>
            <a:ext cx="5041900" cy="338554"/>
          </a:xfrm>
          <a:prstGeom prst="rect">
            <a:avLst/>
          </a:prstGeom>
          <a:noFill/>
        </p:spPr>
        <p:txBody>
          <a:bodyPr wrap="square" rtlCol="0">
            <a:spAutoFit/>
          </a:bodyPr>
          <a:lstStyle/>
          <a:p>
            <a:r>
              <a:rPr lang="es-CL" sz="1600" b="1" dirty="0"/>
              <a:t>La estructura del proyecto</a:t>
            </a:r>
          </a:p>
        </p:txBody>
      </p:sp>
      <p:sp>
        <p:nvSpPr>
          <p:cNvPr id="4" name="TextBox 3"/>
          <p:cNvSpPr txBox="1"/>
          <p:nvPr/>
        </p:nvSpPr>
        <p:spPr>
          <a:xfrm>
            <a:off x="2235200" y="2794001"/>
            <a:ext cx="7505701" cy="3877985"/>
          </a:xfrm>
          <a:prstGeom prst="rect">
            <a:avLst/>
          </a:prstGeom>
          <a:solidFill>
            <a:schemeClr val="tx2"/>
          </a:solidFill>
        </p:spPr>
        <p:txBody>
          <a:bodyPr wrap="square" rtlCol="0">
            <a:spAutoFit/>
          </a:bodyPr>
          <a:lstStyle/>
          <a:p>
            <a:pPr algn="just"/>
            <a:r>
              <a:rPr lang="es-CL" sz="1600" dirty="0">
                <a:solidFill>
                  <a:schemeClr val="bg1"/>
                </a:solidFill>
              </a:rPr>
              <a:t>Se debe definir:</a:t>
            </a:r>
          </a:p>
          <a:p>
            <a:pPr algn="just"/>
            <a:endParaRPr lang="es-CL" sz="1600" dirty="0">
              <a:solidFill>
                <a:schemeClr val="bg1"/>
              </a:solidFill>
            </a:endParaRPr>
          </a:p>
          <a:p>
            <a:pPr algn="just"/>
            <a:r>
              <a:rPr lang="es-CL" sz="1600" dirty="0">
                <a:solidFill>
                  <a:schemeClr val="bg1"/>
                </a:solidFill>
              </a:rPr>
              <a:t>¿Qué es lo que se tiene que hacer?</a:t>
            </a:r>
            <a:endParaRPr lang="es-CL" sz="1600" dirty="0">
              <a:solidFill>
                <a:schemeClr val="bg1"/>
              </a:solidFill>
              <a:sym typeface="Wingdings" panose="05000000000000000000" pitchFamily="2" charset="2"/>
            </a:endParaRPr>
          </a:p>
          <a:p>
            <a:pPr algn="just"/>
            <a:endParaRPr lang="es-CL" sz="1600" dirty="0">
              <a:solidFill>
                <a:schemeClr val="bg1"/>
              </a:solidFill>
              <a:sym typeface="Wingdings" panose="05000000000000000000" pitchFamily="2" charset="2"/>
            </a:endParaRPr>
          </a:p>
          <a:p>
            <a:pPr marL="1200150" lvl="2" indent="-285750" algn="just">
              <a:buFont typeface="Arial" panose="020B0604020202020204" pitchFamily="34" charset="0"/>
              <a:buChar char="•"/>
            </a:pPr>
            <a:r>
              <a:rPr lang="es-CL" sz="1600" dirty="0">
                <a:solidFill>
                  <a:schemeClr val="bg1"/>
                </a:solidFill>
                <a:sym typeface="Wingdings" panose="05000000000000000000" pitchFamily="2" charset="2"/>
              </a:rPr>
              <a:t>Plan de Proyecto</a:t>
            </a:r>
          </a:p>
          <a:p>
            <a:pPr marL="1200150" lvl="2" indent="-285750" algn="just">
              <a:buFont typeface="Arial" panose="020B0604020202020204" pitchFamily="34" charset="0"/>
              <a:buChar char="•"/>
            </a:pPr>
            <a:endParaRPr lang="es-CL" sz="1600" dirty="0">
              <a:solidFill>
                <a:schemeClr val="bg1"/>
              </a:solidFill>
            </a:endParaRPr>
          </a:p>
          <a:p>
            <a:pPr algn="just"/>
            <a:r>
              <a:rPr lang="es-CL" sz="1600" dirty="0">
                <a:solidFill>
                  <a:schemeClr val="bg1"/>
                </a:solidFill>
              </a:rPr>
              <a:t>¿Cuándo se debería hacer y en qué orden? </a:t>
            </a:r>
          </a:p>
          <a:p>
            <a:pPr algn="just"/>
            <a:endParaRPr lang="es-CL" sz="1600" dirty="0">
              <a:solidFill>
                <a:schemeClr val="bg1"/>
              </a:solidFill>
            </a:endParaRPr>
          </a:p>
          <a:p>
            <a:pPr marL="1200150" lvl="2" indent="-285750" algn="just">
              <a:buFont typeface="Arial" panose="020B0604020202020204" pitchFamily="34" charset="0"/>
              <a:buChar char="•"/>
            </a:pPr>
            <a:r>
              <a:rPr lang="es-CL" sz="1600" dirty="0" err="1">
                <a:solidFill>
                  <a:schemeClr val="bg1"/>
                </a:solidFill>
              </a:rPr>
              <a:t>Flow</a:t>
            </a:r>
            <a:r>
              <a:rPr lang="es-CL" sz="1600" dirty="0">
                <a:solidFill>
                  <a:schemeClr val="bg1"/>
                </a:solidFill>
              </a:rPr>
              <a:t> chart para visualizar el proyecto de principio, para  ordenar las diferentes tareas del plan de proyecto</a:t>
            </a:r>
          </a:p>
          <a:p>
            <a:pPr algn="just"/>
            <a:endParaRPr lang="es-CL" sz="1600" dirty="0">
              <a:solidFill>
                <a:schemeClr val="bg1"/>
              </a:solidFill>
            </a:endParaRPr>
          </a:p>
          <a:p>
            <a:pPr algn="just"/>
            <a:r>
              <a:rPr lang="es-CL" sz="1600" dirty="0">
                <a:solidFill>
                  <a:schemeClr val="bg1"/>
                </a:solidFill>
              </a:rPr>
              <a:t>¿Cuál es el estado del proyecto?</a:t>
            </a:r>
          </a:p>
          <a:p>
            <a:pPr algn="just"/>
            <a:endParaRPr lang="es-CL" sz="1600" dirty="0">
              <a:solidFill>
                <a:schemeClr val="bg1"/>
              </a:solidFill>
            </a:endParaRPr>
          </a:p>
          <a:p>
            <a:pPr marL="1200150" lvl="2" indent="-285750" algn="just">
              <a:buFont typeface="Arial" panose="020B0604020202020204" pitchFamily="34" charset="0"/>
              <a:buChar char="•"/>
            </a:pPr>
            <a:r>
              <a:rPr lang="es-CL" sz="1600" dirty="0">
                <a:solidFill>
                  <a:schemeClr val="bg1"/>
                </a:solidFill>
              </a:rPr>
              <a:t>Definición de los Hitos, Tareas y Fases dentro del proyecto, con los correspondientes costes y resultados. </a:t>
            </a:r>
          </a:p>
        </p:txBody>
      </p:sp>
    </p:spTree>
    <p:extLst>
      <p:ext uri="{BB962C8B-B14F-4D97-AF65-F5344CB8AC3E}">
        <p14:creationId xmlns:p14="http://schemas.microsoft.com/office/powerpoint/2010/main" val="35226630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55</a:t>
            </a:fld>
            <a:endParaRPr lang="es-ES" altLang="es-CL"/>
          </a:p>
        </p:txBody>
      </p:sp>
      <p:sp>
        <p:nvSpPr>
          <p:cNvPr id="8" name="TextBox 7"/>
          <p:cNvSpPr txBox="1"/>
          <p:nvPr/>
        </p:nvSpPr>
        <p:spPr>
          <a:xfrm>
            <a:off x="1571038" y="566579"/>
            <a:ext cx="5820362"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311401"/>
            <a:ext cx="5041900" cy="584775"/>
          </a:xfrm>
          <a:prstGeom prst="rect">
            <a:avLst/>
          </a:prstGeom>
          <a:noFill/>
        </p:spPr>
        <p:txBody>
          <a:bodyPr wrap="square" rtlCol="0">
            <a:spAutoFit/>
          </a:bodyPr>
          <a:lstStyle/>
          <a:p>
            <a:r>
              <a:rPr lang="es-CL" sz="1600" b="1" dirty="0"/>
              <a:t>Realizar un uso correcto de las fases del proyecto</a:t>
            </a:r>
          </a:p>
        </p:txBody>
      </p:sp>
      <p:sp>
        <p:nvSpPr>
          <p:cNvPr id="4" name="TextBox 3"/>
          <p:cNvSpPr txBox="1"/>
          <p:nvPr/>
        </p:nvSpPr>
        <p:spPr>
          <a:xfrm>
            <a:off x="2235200" y="2794000"/>
            <a:ext cx="7505701" cy="2062103"/>
          </a:xfrm>
          <a:prstGeom prst="rect">
            <a:avLst/>
          </a:prstGeom>
          <a:solidFill>
            <a:schemeClr val="tx2"/>
          </a:solidFill>
        </p:spPr>
        <p:txBody>
          <a:bodyPr wrap="square" rtlCol="0">
            <a:spAutoFit/>
          </a:bodyPr>
          <a:lstStyle/>
          <a:p>
            <a:pPr algn="just"/>
            <a:endParaRPr lang="es-CL" sz="1600" dirty="0">
              <a:solidFill>
                <a:schemeClr val="bg1"/>
              </a:solidFill>
            </a:endParaRPr>
          </a:p>
          <a:p>
            <a:pPr algn="just"/>
            <a:r>
              <a:rPr lang="es-CL" sz="1600" dirty="0">
                <a:solidFill>
                  <a:schemeClr val="bg1"/>
                </a:solidFill>
              </a:rPr>
              <a:t>Un alto porcentaje del presupuesto del proyecto se consume durante la fase de desarrollo (75% a 90%). Se recomienda ser exhaustivo en la fase de definición, para definir los alcances y objetivos y no apurarse imprudentemente.</a:t>
            </a:r>
          </a:p>
          <a:p>
            <a:pPr algn="just"/>
            <a:endParaRPr lang="es-CL" sz="1600" dirty="0">
              <a:solidFill>
                <a:schemeClr val="bg1"/>
              </a:solidFill>
            </a:endParaRPr>
          </a:p>
          <a:p>
            <a:pPr algn="just"/>
            <a:r>
              <a:rPr lang="es-CL" sz="1600" dirty="0">
                <a:solidFill>
                  <a:schemeClr val="bg1"/>
                </a:solidFill>
              </a:rPr>
              <a:t>Comenzar por el desarrollo del proyecto, sin ser riguroso en la fase de definición, puede ser calamitoso para el resultado del proyecto.</a:t>
            </a:r>
          </a:p>
          <a:p>
            <a:pPr algn="just"/>
            <a:endParaRPr lang="es-CL" sz="1600" dirty="0">
              <a:solidFill>
                <a:schemeClr val="bg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1" y="5690771"/>
            <a:ext cx="1467397" cy="103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4363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56</a:t>
            </a:fld>
            <a:endParaRPr lang="es-ES" altLang="es-CL"/>
          </a:p>
        </p:txBody>
      </p:sp>
      <p:sp>
        <p:nvSpPr>
          <p:cNvPr id="8" name="TextBox 7"/>
          <p:cNvSpPr txBox="1"/>
          <p:nvPr/>
        </p:nvSpPr>
        <p:spPr>
          <a:xfrm>
            <a:off x="1669117" y="641459"/>
            <a:ext cx="5558533"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235200" y="2245626"/>
            <a:ext cx="6704519" cy="338554"/>
          </a:xfrm>
          <a:prstGeom prst="rect">
            <a:avLst/>
          </a:prstGeom>
          <a:noFill/>
        </p:spPr>
        <p:txBody>
          <a:bodyPr wrap="square" rtlCol="0">
            <a:spAutoFit/>
          </a:bodyPr>
          <a:lstStyle/>
          <a:p>
            <a:r>
              <a:rPr lang="es-CL" sz="1600" b="1" dirty="0"/>
              <a:t>Identificar los Objetivos claros y ser precisos en su descripción</a:t>
            </a:r>
          </a:p>
        </p:txBody>
      </p:sp>
      <p:sp>
        <p:nvSpPr>
          <p:cNvPr id="4" name="TextBox 3"/>
          <p:cNvSpPr txBox="1"/>
          <p:nvPr/>
        </p:nvSpPr>
        <p:spPr>
          <a:xfrm>
            <a:off x="2235200" y="2774731"/>
            <a:ext cx="7505701" cy="3108543"/>
          </a:xfrm>
          <a:prstGeom prst="rect">
            <a:avLst/>
          </a:prstGeom>
          <a:solidFill>
            <a:schemeClr val="tx2"/>
          </a:solidFill>
        </p:spPr>
        <p:txBody>
          <a:bodyPr wrap="square" rtlCol="0">
            <a:spAutoFit/>
          </a:bodyPr>
          <a:lstStyle/>
          <a:p>
            <a:pPr algn="just"/>
            <a:r>
              <a:rPr lang="es-CL" sz="1600" dirty="0">
                <a:solidFill>
                  <a:schemeClr val="bg1"/>
                </a:solidFill>
              </a:rPr>
              <a:t>¿Cómo deben ser los Objetivos?</a:t>
            </a:r>
          </a:p>
          <a:p>
            <a:pPr algn="just"/>
            <a:endParaRPr lang="es-CL" sz="1600" dirty="0">
              <a:solidFill>
                <a:schemeClr val="bg1"/>
              </a:solidFill>
            </a:endParaRPr>
          </a:p>
          <a:p>
            <a:pPr algn="just"/>
            <a:r>
              <a:rPr lang="es-CL" sz="2000" b="1" dirty="0">
                <a:solidFill>
                  <a:schemeClr val="bg1"/>
                </a:solidFill>
              </a:rPr>
              <a:t>S</a:t>
            </a:r>
            <a:r>
              <a:rPr lang="es-CL" sz="1600" dirty="0">
                <a:solidFill>
                  <a:schemeClr val="bg1"/>
                </a:solidFill>
              </a:rPr>
              <a:t>	Simple (</a:t>
            </a:r>
            <a:r>
              <a:rPr lang="es-CL" sz="1600" dirty="0" err="1">
                <a:solidFill>
                  <a:schemeClr val="bg1"/>
                </a:solidFill>
              </a:rPr>
              <a:t>Specific</a:t>
            </a:r>
            <a:r>
              <a:rPr lang="es-CL" sz="1600" dirty="0">
                <a:solidFill>
                  <a:schemeClr val="bg1"/>
                </a:solidFill>
              </a:rPr>
              <a:t>)</a:t>
            </a:r>
          </a:p>
          <a:p>
            <a:pPr algn="just"/>
            <a:endParaRPr lang="es-CL" sz="1600" dirty="0">
              <a:solidFill>
                <a:schemeClr val="bg1"/>
              </a:solidFill>
            </a:endParaRPr>
          </a:p>
          <a:p>
            <a:pPr algn="just"/>
            <a:r>
              <a:rPr lang="es-CL" sz="2000" b="1" dirty="0">
                <a:solidFill>
                  <a:schemeClr val="bg1"/>
                </a:solidFill>
              </a:rPr>
              <a:t>M</a:t>
            </a:r>
            <a:r>
              <a:rPr lang="es-CL" sz="1600" dirty="0">
                <a:solidFill>
                  <a:schemeClr val="bg1"/>
                </a:solidFill>
              </a:rPr>
              <a:t>	Medible (</a:t>
            </a:r>
            <a:r>
              <a:rPr lang="es-CL" sz="1600" dirty="0" err="1">
                <a:solidFill>
                  <a:schemeClr val="bg1"/>
                </a:solidFill>
              </a:rPr>
              <a:t>Measurable</a:t>
            </a:r>
            <a:r>
              <a:rPr lang="es-CL" sz="1600" dirty="0">
                <a:solidFill>
                  <a:schemeClr val="bg1"/>
                </a:solidFill>
              </a:rPr>
              <a:t>)</a:t>
            </a:r>
          </a:p>
          <a:p>
            <a:pPr algn="just"/>
            <a:endParaRPr lang="es-CL" sz="1600" dirty="0">
              <a:solidFill>
                <a:schemeClr val="bg1"/>
              </a:solidFill>
            </a:endParaRPr>
          </a:p>
          <a:p>
            <a:pPr algn="just"/>
            <a:r>
              <a:rPr lang="es-CL" sz="2000" b="1" dirty="0">
                <a:solidFill>
                  <a:schemeClr val="bg1"/>
                </a:solidFill>
              </a:rPr>
              <a:t>A</a:t>
            </a:r>
            <a:r>
              <a:rPr lang="es-CL" sz="1600" dirty="0">
                <a:solidFill>
                  <a:schemeClr val="bg1"/>
                </a:solidFill>
              </a:rPr>
              <a:t>	Alcanzable (</a:t>
            </a:r>
            <a:r>
              <a:rPr lang="es-CL" sz="1600" dirty="0" err="1">
                <a:solidFill>
                  <a:schemeClr val="bg1"/>
                </a:solidFill>
              </a:rPr>
              <a:t>Ambitious</a:t>
            </a:r>
            <a:r>
              <a:rPr lang="es-CL" sz="1600" dirty="0">
                <a:solidFill>
                  <a:schemeClr val="bg1"/>
                </a:solidFill>
              </a:rPr>
              <a:t>)</a:t>
            </a:r>
          </a:p>
          <a:p>
            <a:pPr algn="just"/>
            <a:endParaRPr lang="es-CL" sz="1600" dirty="0">
              <a:solidFill>
                <a:schemeClr val="bg1"/>
              </a:solidFill>
            </a:endParaRPr>
          </a:p>
          <a:p>
            <a:pPr algn="just"/>
            <a:r>
              <a:rPr lang="es-CL" sz="2000" b="1" dirty="0">
                <a:solidFill>
                  <a:schemeClr val="bg1"/>
                </a:solidFill>
              </a:rPr>
              <a:t>R</a:t>
            </a:r>
            <a:r>
              <a:rPr lang="es-CL" sz="1600" dirty="0">
                <a:solidFill>
                  <a:schemeClr val="bg1"/>
                </a:solidFill>
              </a:rPr>
              <a:t>	Realista (</a:t>
            </a:r>
            <a:r>
              <a:rPr lang="es-CL" sz="1600" dirty="0" err="1">
                <a:solidFill>
                  <a:schemeClr val="bg1"/>
                </a:solidFill>
              </a:rPr>
              <a:t>Realistic</a:t>
            </a:r>
            <a:r>
              <a:rPr lang="es-CL" sz="1600" dirty="0">
                <a:solidFill>
                  <a:schemeClr val="bg1"/>
                </a:solidFill>
              </a:rPr>
              <a:t>)</a:t>
            </a:r>
          </a:p>
          <a:p>
            <a:pPr algn="just"/>
            <a:endParaRPr lang="es-CL" sz="1600" dirty="0">
              <a:solidFill>
                <a:schemeClr val="bg1"/>
              </a:solidFill>
            </a:endParaRPr>
          </a:p>
          <a:p>
            <a:pPr algn="just"/>
            <a:r>
              <a:rPr lang="es-CL" sz="2000" b="1" dirty="0">
                <a:solidFill>
                  <a:schemeClr val="bg1"/>
                </a:solidFill>
              </a:rPr>
              <a:t>T</a:t>
            </a:r>
            <a:r>
              <a:rPr lang="es-CL" sz="1600" dirty="0">
                <a:solidFill>
                  <a:schemeClr val="bg1"/>
                </a:solidFill>
              </a:rPr>
              <a:t>	En tiempo (Time)</a:t>
            </a:r>
          </a:p>
        </p:txBody>
      </p:sp>
    </p:spTree>
    <p:extLst>
      <p:ext uri="{BB962C8B-B14F-4D97-AF65-F5344CB8AC3E}">
        <p14:creationId xmlns:p14="http://schemas.microsoft.com/office/powerpoint/2010/main" val="41886551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57</a:t>
            </a:fld>
            <a:endParaRPr lang="es-ES" altLang="es-CL"/>
          </a:p>
        </p:txBody>
      </p:sp>
      <p:sp>
        <p:nvSpPr>
          <p:cNvPr id="8" name="TextBox 7"/>
          <p:cNvSpPr txBox="1"/>
          <p:nvPr/>
        </p:nvSpPr>
        <p:spPr>
          <a:xfrm>
            <a:off x="1630207" y="598151"/>
            <a:ext cx="5611968"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590800"/>
            <a:ext cx="5422900" cy="338554"/>
          </a:xfrm>
          <a:prstGeom prst="rect">
            <a:avLst/>
          </a:prstGeom>
          <a:noFill/>
        </p:spPr>
        <p:txBody>
          <a:bodyPr wrap="square" rtlCol="0">
            <a:spAutoFit/>
          </a:bodyPr>
          <a:lstStyle/>
          <a:p>
            <a:r>
              <a:rPr lang="es-CL" sz="1600" b="1" dirty="0"/>
              <a:t>Realizar una reunión de </a:t>
            </a:r>
            <a:r>
              <a:rPr lang="es-CL" sz="1600" b="1" dirty="0" err="1"/>
              <a:t>Kick</a:t>
            </a:r>
            <a:r>
              <a:rPr lang="es-CL" sz="1600" b="1" dirty="0"/>
              <a:t>-Off</a:t>
            </a:r>
          </a:p>
        </p:txBody>
      </p:sp>
      <p:sp>
        <p:nvSpPr>
          <p:cNvPr id="4" name="TextBox 3"/>
          <p:cNvSpPr txBox="1"/>
          <p:nvPr/>
        </p:nvSpPr>
        <p:spPr>
          <a:xfrm>
            <a:off x="2235200" y="3073401"/>
            <a:ext cx="7505701" cy="1077218"/>
          </a:xfrm>
          <a:prstGeom prst="rect">
            <a:avLst/>
          </a:prstGeom>
          <a:solidFill>
            <a:schemeClr val="tx2"/>
          </a:solidFill>
        </p:spPr>
        <p:txBody>
          <a:bodyPr wrap="square" rtlCol="0">
            <a:spAutoFit/>
          </a:bodyPr>
          <a:lstStyle/>
          <a:p>
            <a:pPr algn="just"/>
            <a:r>
              <a:rPr lang="es-CL" sz="1600" dirty="0">
                <a:solidFill>
                  <a:schemeClr val="bg1"/>
                </a:solidFill>
              </a:rPr>
              <a:t>La reunión de </a:t>
            </a:r>
            <a:r>
              <a:rPr lang="es-CL" sz="1600" dirty="0" err="1">
                <a:solidFill>
                  <a:schemeClr val="bg1"/>
                </a:solidFill>
              </a:rPr>
              <a:t>Kick</a:t>
            </a:r>
            <a:r>
              <a:rPr lang="es-CL" sz="1600" dirty="0">
                <a:solidFill>
                  <a:schemeClr val="bg1"/>
                </a:solidFill>
              </a:rPr>
              <a:t> –Off del proyecto permite debatir los objetivos del proyecto con el equipo y es una excelente oportunidad para compartir con ellos el plan de proyecto, sus diferentes tareas, con los hitos planificados y, así, poder recibir su opinión desde un punto de vista de los expertos.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5750116"/>
            <a:ext cx="2724150" cy="82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8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58</a:t>
            </a:fld>
            <a:endParaRPr lang="es-ES" altLang="es-CL"/>
          </a:p>
        </p:txBody>
      </p:sp>
      <p:sp>
        <p:nvSpPr>
          <p:cNvPr id="8" name="TextBox 7"/>
          <p:cNvSpPr txBox="1"/>
          <p:nvPr/>
        </p:nvSpPr>
        <p:spPr>
          <a:xfrm>
            <a:off x="1639934" y="581839"/>
            <a:ext cx="5402891"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590800"/>
            <a:ext cx="5422900" cy="338554"/>
          </a:xfrm>
          <a:prstGeom prst="rect">
            <a:avLst/>
          </a:prstGeom>
          <a:noFill/>
        </p:spPr>
        <p:txBody>
          <a:bodyPr wrap="square" rtlCol="0">
            <a:spAutoFit/>
          </a:bodyPr>
          <a:lstStyle/>
          <a:p>
            <a:r>
              <a:rPr lang="es-CL" sz="1600" b="1" dirty="0"/>
              <a:t>Informar periódicamente del estado del Proyecto</a:t>
            </a:r>
          </a:p>
        </p:txBody>
      </p:sp>
      <p:sp>
        <p:nvSpPr>
          <p:cNvPr id="4" name="TextBox 3"/>
          <p:cNvSpPr txBox="1"/>
          <p:nvPr/>
        </p:nvSpPr>
        <p:spPr>
          <a:xfrm>
            <a:off x="2235200" y="3289301"/>
            <a:ext cx="7505701" cy="1077218"/>
          </a:xfrm>
          <a:prstGeom prst="rect">
            <a:avLst/>
          </a:prstGeom>
          <a:solidFill>
            <a:schemeClr val="tx2"/>
          </a:solidFill>
        </p:spPr>
        <p:txBody>
          <a:bodyPr wrap="square" rtlCol="0">
            <a:spAutoFit/>
          </a:bodyPr>
          <a:lstStyle/>
          <a:p>
            <a:pPr algn="just"/>
            <a:r>
              <a:rPr lang="es-CL" sz="1600" dirty="0">
                <a:solidFill>
                  <a:schemeClr val="bg1"/>
                </a:solidFill>
              </a:rPr>
              <a:t>Es importante informar acerca de los progresos del proyecto a través de </a:t>
            </a:r>
            <a:r>
              <a:rPr lang="es-CL" sz="1600" dirty="0" err="1">
                <a:solidFill>
                  <a:schemeClr val="bg1"/>
                </a:solidFill>
              </a:rPr>
              <a:t>Flow</a:t>
            </a:r>
            <a:r>
              <a:rPr lang="es-CL" sz="1600" dirty="0">
                <a:solidFill>
                  <a:schemeClr val="bg1"/>
                </a:solidFill>
              </a:rPr>
              <a:t> chart, la estructura del proyecto y el plan de Hitos. Estos documentos deben mantenerse actualizados para presentarse en las reuniones donde se dé una información a alto nivel de los gastos que se llevan, el cumplimiento de fechas y los hitos y objetivos conseguidos.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385" y="5581651"/>
            <a:ext cx="1313470"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259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59</a:t>
            </a:fld>
            <a:endParaRPr lang="es-ES" altLang="es-CL"/>
          </a:p>
        </p:txBody>
      </p:sp>
      <p:sp>
        <p:nvSpPr>
          <p:cNvPr id="8" name="TextBox 7"/>
          <p:cNvSpPr txBox="1"/>
          <p:nvPr/>
        </p:nvSpPr>
        <p:spPr>
          <a:xfrm>
            <a:off x="1620478" y="591365"/>
            <a:ext cx="5956299"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590800"/>
            <a:ext cx="5422900" cy="338554"/>
          </a:xfrm>
          <a:prstGeom prst="rect">
            <a:avLst/>
          </a:prstGeom>
          <a:noFill/>
        </p:spPr>
        <p:txBody>
          <a:bodyPr wrap="square" rtlCol="0">
            <a:spAutoFit/>
          </a:bodyPr>
          <a:lstStyle/>
          <a:p>
            <a:r>
              <a:rPr lang="es-CL" sz="1600" b="1" dirty="0"/>
              <a:t>Identificación y categorización del Riesgo</a:t>
            </a:r>
          </a:p>
        </p:txBody>
      </p:sp>
      <p:sp>
        <p:nvSpPr>
          <p:cNvPr id="4" name="TextBox 3"/>
          <p:cNvSpPr txBox="1"/>
          <p:nvPr/>
        </p:nvSpPr>
        <p:spPr>
          <a:xfrm>
            <a:off x="2235200" y="3289300"/>
            <a:ext cx="7505701" cy="1323439"/>
          </a:xfrm>
          <a:prstGeom prst="rect">
            <a:avLst/>
          </a:prstGeom>
          <a:solidFill>
            <a:schemeClr val="tx2"/>
          </a:solidFill>
        </p:spPr>
        <p:txBody>
          <a:bodyPr wrap="square" rtlCol="0">
            <a:spAutoFit/>
          </a:bodyPr>
          <a:lstStyle/>
          <a:p>
            <a:pPr algn="just"/>
            <a:r>
              <a:rPr lang="es-CL" sz="1600" dirty="0">
                <a:solidFill>
                  <a:schemeClr val="bg1"/>
                </a:solidFill>
              </a:rPr>
              <a:t>Una vez que se han identificado y gestionado adecuadamente los riesgos que puedan afectar negativamente al proyecto,  mejor será la calidad de la entrega final del proyecto. Debe realizarse un seguimiento regular de la situación de cada uno de ellos, de los responsables y de si se ha puesto alguna acción preventiva o correctiva para mitigarlos,  en caso de que se activen.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5751420"/>
            <a:ext cx="1420812" cy="88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2360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7067" y="758231"/>
            <a:ext cx="5111750" cy="5111750"/>
          </a:xfrm>
          <a:prstGeom prst="rect">
            <a:avLst/>
          </a:prstGeom>
          <a:effectLst>
            <a:outerShdw blurRad="50800" dist="38100" dir="2700000" algn="tl" rotWithShape="0">
              <a:prstClr val="black">
                <a:alpha val="40000"/>
              </a:prstClr>
            </a:outerShdw>
          </a:effectLst>
        </p:spPr>
      </p:pic>
      <p:sp>
        <p:nvSpPr>
          <p:cNvPr id="2" name="Título 1"/>
          <p:cNvSpPr txBox="1">
            <a:spLocks/>
          </p:cNvSpPr>
          <p:nvPr/>
        </p:nvSpPr>
        <p:spPr>
          <a:xfrm>
            <a:off x="2571899" y="1937223"/>
            <a:ext cx="3780440" cy="698500"/>
          </a:xfrm>
          <a:prstGeom prst="rect">
            <a:avLst/>
          </a:prstGeom>
        </p:spPr>
        <p:txBody>
          <a:bodyPr anchor="ctr"/>
          <a:lstStyle/>
          <a:p>
            <a:pPr lvl="0">
              <a:spcBef>
                <a:spcPct val="20000"/>
              </a:spcBef>
              <a:buClr>
                <a:srgbClr val="2571C1"/>
              </a:buClr>
              <a:defRPr/>
            </a:pPr>
            <a:r>
              <a:rPr lang="es-CL" sz="3200" b="1" dirty="0">
                <a:solidFill>
                  <a:srgbClr val="7F7F7F"/>
                </a:solidFill>
              </a:rPr>
              <a:t>Nuestra</a:t>
            </a:r>
            <a:r>
              <a:rPr lang="es-CL" sz="3200" b="1" dirty="0">
                <a:solidFill>
                  <a:srgbClr val="2571C1"/>
                </a:solidFill>
              </a:rPr>
              <a:t> Visión</a:t>
            </a:r>
          </a:p>
        </p:txBody>
      </p:sp>
      <p:sp>
        <p:nvSpPr>
          <p:cNvPr id="4" name="Content Placeholder 2"/>
          <p:cNvSpPr txBox="1">
            <a:spLocks/>
          </p:cNvSpPr>
          <p:nvPr/>
        </p:nvSpPr>
        <p:spPr>
          <a:xfrm>
            <a:off x="2571899" y="2945455"/>
            <a:ext cx="3666977" cy="2394244"/>
          </a:xfrm>
          <a:prstGeom prst="rect">
            <a:avLst/>
          </a:prstGeom>
        </p:spPr>
        <p:txBody>
          <a:bodyPr vert="horz" lIns="91440" tIns="45720" rIns="91440" bIns="45720" rtlCol="0">
            <a:noAutofit/>
          </a:bodyPr>
          <a:lstStyle/>
          <a:p>
            <a:pPr algn="just">
              <a:lnSpc>
                <a:spcPct val="115000"/>
              </a:lnSpc>
              <a:spcAft>
                <a:spcPts val="800"/>
              </a:spcAft>
            </a:pPr>
            <a:r>
              <a:rPr lang="es-MX"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Ser reconocidos por la Industria como una empresa seria y de prestigio en la Capacitación de los colaboradores y profesionales que requieren crecer en conocimiento.</a:t>
            </a:r>
            <a:endParaRPr lang="es-CL"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51909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60</a:t>
            </a:fld>
            <a:endParaRPr lang="es-ES" altLang="es-CL"/>
          </a:p>
        </p:txBody>
      </p:sp>
      <p:sp>
        <p:nvSpPr>
          <p:cNvPr id="8" name="TextBox 7"/>
          <p:cNvSpPr txBox="1"/>
          <p:nvPr/>
        </p:nvSpPr>
        <p:spPr>
          <a:xfrm>
            <a:off x="1669116" y="612458"/>
            <a:ext cx="6686943"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590801"/>
            <a:ext cx="6451600" cy="584775"/>
          </a:xfrm>
          <a:prstGeom prst="rect">
            <a:avLst/>
          </a:prstGeom>
          <a:noFill/>
        </p:spPr>
        <p:txBody>
          <a:bodyPr wrap="square" rtlCol="0">
            <a:spAutoFit/>
          </a:bodyPr>
          <a:lstStyle/>
          <a:p>
            <a:r>
              <a:rPr lang="es-CL" sz="1600" b="1" dirty="0"/>
              <a:t>Gestionar adecuadamente los Problemas que acompañan el proyecto</a:t>
            </a:r>
          </a:p>
        </p:txBody>
      </p:sp>
      <p:sp>
        <p:nvSpPr>
          <p:cNvPr id="4" name="TextBox 3"/>
          <p:cNvSpPr txBox="1"/>
          <p:nvPr/>
        </p:nvSpPr>
        <p:spPr>
          <a:xfrm>
            <a:off x="2235200" y="3289300"/>
            <a:ext cx="7505701" cy="1569660"/>
          </a:xfrm>
          <a:prstGeom prst="rect">
            <a:avLst/>
          </a:prstGeom>
          <a:solidFill>
            <a:schemeClr val="tx2"/>
          </a:solidFill>
        </p:spPr>
        <p:txBody>
          <a:bodyPr wrap="square" rtlCol="0">
            <a:spAutoFit/>
          </a:bodyPr>
          <a:lstStyle/>
          <a:p>
            <a:pPr algn="just"/>
            <a:r>
              <a:rPr lang="es-CL" sz="1600" dirty="0">
                <a:solidFill>
                  <a:schemeClr val="bg1"/>
                </a:solidFill>
              </a:rPr>
              <a:t>Inevitablemente, durante las distintas fases del proyecto, algo puede ir mal y hay que estar listos para esperar que esto pueda suceder: malas definiciones iniciales, ambigüedades, falta de datos que respalden una decisión, desviaciones por incumplimientos o por inadecuada asignación de tiempos a tareas o fases . Por ejemplo, ser demasiado optimista respecto a la asignación de tiempo para un trabajo de un proveedor, respecto de la importación de algún equipo.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4" y="5984875"/>
            <a:ext cx="947737"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6096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61</a:t>
            </a:fld>
            <a:endParaRPr lang="es-ES" altLang="es-CL"/>
          </a:p>
        </p:txBody>
      </p:sp>
      <p:sp>
        <p:nvSpPr>
          <p:cNvPr id="8" name="TextBox 7"/>
          <p:cNvSpPr txBox="1"/>
          <p:nvPr/>
        </p:nvSpPr>
        <p:spPr>
          <a:xfrm>
            <a:off x="1630206" y="600886"/>
            <a:ext cx="6268653" cy="584775"/>
          </a:xfrm>
          <a:prstGeom prst="rect">
            <a:avLst/>
          </a:prstGeom>
          <a:noFill/>
        </p:spPr>
        <p:txBody>
          <a:bodyPr wrap="square" rtlCol="0">
            <a:spAutoFit/>
          </a:bodyPr>
          <a:lstStyle/>
          <a:p>
            <a:pPr algn="just"/>
            <a:r>
              <a:rPr lang="es-CL" sz="3200" dirty="0"/>
              <a:t>La ejecución del Proyecto</a:t>
            </a:r>
          </a:p>
        </p:txBody>
      </p:sp>
      <p:sp>
        <p:nvSpPr>
          <p:cNvPr id="9" name="TextBox 8"/>
          <p:cNvSpPr txBox="1"/>
          <p:nvPr/>
        </p:nvSpPr>
        <p:spPr>
          <a:xfrm>
            <a:off x="2235200" y="1803400"/>
            <a:ext cx="5956300" cy="338554"/>
          </a:xfrm>
          <a:prstGeom prst="rect">
            <a:avLst/>
          </a:prstGeom>
          <a:noFill/>
        </p:spPr>
        <p:txBody>
          <a:bodyPr wrap="square" rtlCol="0">
            <a:spAutoFit/>
          </a:bodyPr>
          <a:lstStyle/>
          <a:p>
            <a:r>
              <a:rPr lang="es-CL" sz="1600" dirty="0"/>
              <a:t>Principios Básicos para la Gestión de Proyectos</a:t>
            </a:r>
          </a:p>
        </p:txBody>
      </p:sp>
      <p:sp>
        <p:nvSpPr>
          <p:cNvPr id="3" name="TextBox 2"/>
          <p:cNvSpPr txBox="1"/>
          <p:nvPr/>
        </p:nvSpPr>
        <p:spPr>
          <a:xfrm>
            <a:off x="2349500" y="2392545"/>
            <a:ext cx="6451600" cy="338554"/>
          </a:xfrm>
          <a:prstGeom prst="rect">
            <a:avLst/>
          </a:prstGeom>
          <a:noFill/>
        </p:spPr>
        <p:txBody>
          <a:bodyPr wrap="square" rtlCol="0">
            <a:spAutoFit/>
          </a:bodyPr>
          <a:lstStyle/>
          <a:p>
            <a:r>
              <a:rPr lang="es-CL" sz="1600" b="1" dirty="0"/>
              <a:t>Definir y difundir los niveles de autoridad del proyecto</a:t>
            </a:r>
          </a:p>
        </p:txBody>
      </p:sp>
      <p:sp>
        <p:nvSpPr>
          <p:cNvPr id="4" name="TextBox 3"/>
          <p:cNvSpPr txBox="1"/>
          <p:nvPr/>
        </p:nvSpPr>
        <p:spPr>
          <a:xfrm>
            <a:off x="2235200" y="2981691"/>
            <a:ext cx="7505701" cy="1077218"/>
          </a:xfrm>
          <a:prstGeom prst="rect">
            <a:avLst/>
          </a:prstGeom>
          <a:solidFill>
            <a:schemeClr val="tx2"/>
          </a:solidFill>
        </p:spPr>
        <p:txBody>
          <a:bodyPr wrap="square" rtlCol="0">
            <a:spAutoFit/>
          </a:bodyPr>
          <a:lstStyle/>
          <a:p>
            <a:pPr algn="just"/>
            <a:r>
              <a:rPr lang="es-CL" sz="1600" dirty="0">
                <a:solidFill>
                  <a:schemeClr val="bg1"/>
                </a:solidFill>
              </a:rPr>
              <a:t>Se debe comunicar de manera formal a la plana directiva de la organización, a todos los recursos internos, outsourcing y proveedores involucrados en el proyecto, de las responsabilidades y el nivel de autoridad que se ha definido para la gestión del proyecto.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031" y="4078752"/>
            <a:ext cx="3628981" cy="263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3959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0" y="31185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62</a:t>
            </a:fld>
            <a:endParaRPr lang="es-ES" altLang="es-CL"/>
          </a:p>
        </p:txBody>
      </p:sp>
    </p:spTree>
    <p:extLst>
      <p:ext uri="{BB962C8B-B14F-4D97-AF65-F5344CB8AC3E}">
        <p14:creationId xmlns:p14="http://schemas.microsoft.com/office/powerpoint/2010/main" val="20194134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63</a:t>
            </a:fld>
            <a:endParaRPr lang="es-ES" altLang="es-CL"/>
          </a:p>
        </p:txBody>
      </p:sp>
      <p:sp>
        <p:nvSpPr>
          <p:cNvPr id="7" name="TextBox 6"/>
          <p:cNvSpPr txBox="1"/>
          <p:nvPr/>
        </p:nvSpPr>
        <p:spPr>
          <a:xfrm>
            <a:off x="2349500" y="11373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8" name="TextBox 7"/>
          <p:cNvSpPr txBox="1"/>
          <p:nvPr/>
        </p:nvSpPr>
        <p:spPr>
          <a:xfrm>
            <a:off x="2349500" y="2590800"/>
            <a:ext cx="6451600" cy="338554"/>
          </a:xfrm>
          <a:prstGeom prst="rect">
            <a:avLst/>
          </a:prstGeom>
          <a:noFill/>
        </p:spPr>
        <p:txBody>
          <a:bodyPr wrap="square" rtlCol="0">
            <a:spAutoFit/>
          </a:bodyPr>
          <a:lstStyle/>
          <a:p>
            <a:r>
              <a:rPr lang="es-CL" sz="1600" b="1" dirty="0"/>
              <a:t>Introducción</a:t>
            </a:r>
          </a:p>
        </p:txBody>
      </p:sp>
      <p:sp>
        <p:nvSpPr>
          <p:cNvPr id="9" name="TextBox 8"/>
          <p:cNvSpPr txBox="1"/>
          <p:nvPr/>
        </p:nvSpPr>
        <p:spPr>
          <a:xfrm>
            <a:off x="2235200" y="3289300"/>
            <a:ext cx="7505701" cy="2268634"/>
          </a:xfrm>
          <a:prstGeom prst="rect">
            <a:avLst/>
          </a:prstGeom>
          <a:solidFill>
            <a:schemeClr val="tx2">
              <a:alpha val="24000"/>
            </a:schemeClr>
          </a:solidFill>
          <a:effectLst>
            <a:outerShdw blurRad="584200" dist="38100" dir="2700000" algn="tl" rotWithShape="0">
              <a:prstClr val="black">
                <a:alpha val="26000"/>
              </a:prstClr>
            </a:outerShdw>
          </a:effectLst>
        </p:spPr>
        <p:txBody>
          <a:bodyPr wrap="square" rtlCol="0">
            <a:spAutoFit/>
          </a:bodyPr>
          <a:lstStyle/>
          <a:p>
            <a:pPr algn="just">
              <a:lnSpc>
                <a:spcPct val="150000"/>
              </a:lnSpc>
            </a:pPr>
            <a:r>
              <a:rPr lang="es-CL" sz="1600" dirty="0">
                <a:solidFill>
                  <a:schemeClr val="bg1"/>
                </a:solidFill>
              </a:rPr>
              <a:t>La exitosa labor de gestionar un proyecto requiere de una combinación de habilidades que sólo se obtienen a través de la capacitación y la experiencia. Para ello, una  administración de proyectos efectiva debe considerar, entendimiento técnico del problema, la solución y conocimientos específicos de los miembros del equipo, quienes deberán trabajar en conjunto con Project Managers, Seniors, proveedores, clientes y otros involucrados en el proceso para lograr los objetivos.</a:t>
            </a:r>
          </a:p>
        </p:txBody>
      </p:sp>
    </p:spTree>
    <p:extLst>
      <p:ext uri="{BB962C8B-B14F-4D97-AF65-F5344CB8AC3E}">
        <p14:creationId xmlns:p14="http://schemas.microsoft.com/office/powerpoint/2010/main" val="27042372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64</a:t>
            </a:fld>
            <a:endParaRPr lang="es-ES" altLang="es-CL"/>
          </a:p>
        </p:txBody>
      </p:sp>
      <p:sp>
        <p:nvSpPr>
          <p:cNvPr id="7" name="TextBox 6"/>
          <p:cNvSpPr txBox="1"/>
          <p:nvPr/>
        </p:nvSpPr>
        <p:spPr>
          <a:xfrm>
            <a:off x="2349500" y="11373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8" name="TextBox 7"/>
          <p:cNvSpPr txBox="1"/>
          <p:nvPr/>
        </p:nvSpPr>
        <p:spPr>
          <a:xfrm>
            <a:off x="2349500" y="2590800"/>
            <a:ext cx="6451600" cy="338554"/>
          </a:xfrm>
          <a:prstGeom prst="rect">
            <a:avLst/>
          </a:prstGeom>
          <a:noFill/>
        </p:spPr>
        <p:txBody>
          <a:bodyPr wrap="square" rtlCol="0">
            <a:spAutoFit/>
          </a:bodyPr>
          <a:lstStyle/>
          <a:p>
            <a:r>
              <a:rPr lang="es-CL" sz="1600" b="1" dirty="0"/>
              <a:t>1. Planificación adecuada</a:t>
            </a:r>
          </a:p>
        </p:txBody>
      </p:sp>
      <p:sp>
        <p:nvSpPr>
          <p:cNvPr id="9" name="TextBox 8"/>
          <p:cNvSpPr txBox="1"/>
          <p:nvPr/>
        </p:nvSpPr>
        <p:spPr>
          <a:xfrm>
            <a:off x="2235200" y="3289300"/>
            <a:ext cx="7505701" cy="3007298"/>
          </a:xfrm>
          <a:prstGeom prst="rect">
            <a:avLst/>
          </a:prstGeom>
          <a:solidFill>
            <a:schemeClr val="tx2"/>
          </a:solidFill>
        </p:spPr>
        <p:txBody>
          <a:bodyPr wrap="square" rtlCol="0">
            <a:spAutoFit/>
          </a:bodyPr>
          <a:lstStyle/>
          <a:p>
            <a:pPr algn="just">
              <a:lnSpc>
                <a:spcPct val="150000"/>
              </a:lnSpc>
            </a:pPr>
            <a:r>
              <a:rPr lang="es-CL" sz="1600" dirty="0">
                <a:solidFill>
                  <a:schemeClr val="bg1"/>
                </a:solidFill>
              </a:rPr>
              <a:t>La Planificación de un proyecto implica la creación de los objetivos y el desglose de cada ítem en acciones a desarrollar. El director del proyecto extiende las tareas a través de una línea de tiempo para conseguir las fechas de entrega especificados en una negociación, en un plan de trabajo o en un contrato. Este plan incluye, por supuesto, fechas de evaluación u opinión que le permitirán al Project Manager evaluar los logros, los riesgos, el presupuesto, activos, profesionales y demás elementos necesarios para llevarlo a cabo. El director del proyecto debe llegar a un acuerdo con las partes interesadas en el plan de proyecto antes de iniciar el trabajo.</a:t>
            </a:r>
          </a:p>
        </p:txBody>
      </p:sp>
    </p:spTree>
    <p:extLst>
      <p:ext uri="{BB962C8B-B14F-4D97-AF65-F5344CB8AC3E}">
        <p14:creationId xmlns:p14="http://schemas.microsoft.com/office/powerpoint/2010/main" val="916289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65</a:t>
            </a:fld>
            <a:endParaRPr lang="es-ES" altLang="es-CL"/>
          </a:p>
        </p:txBody>
      </p:sp>
      <p:sp>
        <p:nvSpPr>
          <p:cNvPr id="7" name="TextBox 6"/>
          <p:cNvSpPr txBox="1"/>
          <p:nvPr/>
        </p:nvSpPr>
        <p:spPr>
          <a:xfrm>
            <a:off x="2349500" y="11373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8" name="TextBox 7"/>
          <p:cNvSpPr txBox="1"/>
          <p:nvPr/>
        </p:nvSpPr>
        <p:spPr>
          <a:xfrm>
            <a:off x="2349500" y="2590800"/>
            <a:ext cx="6451600" cy="338554"/>
          </a:xfrm>
          <a:prstGeom prst="rect">
            <a:avLst/>
          </a:prstGeom>
          <a:noFill/>
        </p:spPr>
        <p:txBody>
          <a:bodyPr wrap="square" rtlCol="0">
            <a:spAutoFit/>
          </a:bodyPr>
          <a:lstStyle/>
          <a:p>
            <a:r>
              <a:rPr lang="es-CL" sz="1600" b="1" dirty="0"/>
              <a:t>2. Óptima Gestión de Recursos</a:t>
            </a:r>
          </a:p>
        </p:txBody>
      </p:sp>
      <p:sp>
        <p:nvSpPr>
          <p:cNvPr id="9" name="TextBox 8"/>
          <p:cNvSpPr txBox="1"/>
          <p:nvPr/>
        </p:nvSpPr>
        <p:spPr>
          <a:xfrm>
            <a:off x="2235200" y="3289301"/>
            <a:ext cx="7505701" cy="1899302"/>
          </a:xfrm>
          <a:prstGeom prst="rect">
            <a:avLst/>
          </a:prstGeom>
          <a:solidFill>
            <a:schemeClr val="tx2"/>
          </a:solidFill>
        </p:spPr>
        <p:txBody>
          <a:bodyPr wrap="square" rtlCol="0">
            <a:spAutoFit/>
          </a:bodyPr>
          <a:lstStyle/>
          <a:p>
            <a:pPr algn="just">
              <a:lnSpc>
                <a:spcPct val="150000"/>
              </a:lnSpc>
            </a:pPr>
            <a:r>
              <a:rPr lang="es-CL" sz="1600" dirty="0">
                <a:solidFill>
                  <a:schemeClr val="bg1"/>
                </a:solidFill>
              </a:rPr>
              <a:t>El Project Manager evalúa el nivel de esfuerzo requerido para realizar cada tarea del proyecto. Dependiendo del proyecto, el nivel de esfuerzo se expresa en horas-hombre o equivalentes a tiempo completo. Los jefes de proyecto deben remontarse a su experiencia en proyectos similares y utilizar las herramientas de estimación de costos para identificar las horas de trabajo, el tipo de mano de obra y materiales necesarios.</a:t>
            </a:r>
          </a:p>
        </p:txBody>
      </p:sp>
    </p:spTree>
    <p:extLst>
      <p:ext uri="{BB962C8B-B14F-4D97-AF65-F5344CB8AC3E}">
        <p14:creationId xmlns:p14="http://schemas.microsoft.com/office/powerpoint/2010/main" val="33096750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66</a:t>
            </a:fld>
            <a:endParaRPr lang="es-ES" altLang="es-CL"/>
          </a:p>
        </p:txBody>
      </p:sp>
      <p:sp>
        <p:nvSpPr>
          <p:cNvPr id="7" name="TextBox 6"/>
          <p:cNvSpPr txBox="1"/>
          <p:nvPr/>
        </p:nvSpPr>
        <p:spPr>
          <a:xfrm>
            <a:off x="2349500" y="11373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8" name="TextBox 7"/>
          <p:cNvSpPr txBox="1"/>
          <p:nvPr/>
        </p:nvSpPr>
        <p:spPr>
          <a:xfrm>
            <a:off x="2349500" y="2590800"/>
            <a:ext cx="6451600" cy="338554"/>
          </a:xfrm>
          <a:prstGeom prst="rect">
            <a:avLst/>
          </a:prstGeom>
          <a:noFill/>
        </p:spPr>
        <p:txBody>
          <a:bodyPr wrap="square" rtlCol="0">
            <a:spAutoFit/>
          </a:bodyPr>
          <a:lstStyle/>
          <a:p>
            <a:r>
              <a:rPr lang="es-CL" sz="1600" b="1" dirty="0"/>
              <a:t>3. Actividades del Control y Administración</a:t>
            </a:r>
          </a:p>
        </p:txBody>
      </p:sp>
      <p:sp>
        <p:nvSpPr>
          <p:cNvPr id="9" name="TextBox 8"/>
          <p:cNvSpPr txBox="1"/>
          <p:nvPr/>
        </p:nvSpPr>
        <p:spPr>
          <a:xfrm>
            <a:off x="2235200" y="3289300"/>
            <a:ext cx="7505701" cy="1529971"/>
          </a:xfrm>
          <a:prstGeom prst="rect">
            <a:avLst/>
          </a:prstGeom>
          <a:solidFill>
            <a:schemeClr val="tx2"/>
          </a:solidFill>
        </p:spPr>
        <p:txBody>
          <a:bodyPr wrap="square" rtlCol="0">
            <a:spAutoFit/>
          </a:bodyPr>
          <a:lstStyle/>
          <a:p>
            <a:pPr algn="just">
              <a:lnSpc>
                <a:spcPct val="150000"/>
              </a:lnSpc>
            </a:pPr>
            <a:r>
              <a:rPr lang="es-CL" sz="1600" dirty="0">
                <a:solidFill>
                  <a:schemeClr val="bg1"/>
                </a:solidFill>
              </a:rPr>
              <a:t>En la fecha estimada, el </a:t>
            </a:r>
            <a:r>
              <a:rPr lang="es-CL" sz="1600" b="1" dirty="0">
                <a:solidFill>
                  <a:schemeClr val="bg1"/>
                </a:solidFill>
              </a:rPr>
              <a:t>Project Manager</a:t>
            </a:r>
            <a:r>
              <a:rPr lang="es-CL" sz="1600" dirty="0">
                <a:solidFill>
                  <a:schemeClr val="bg1"/>
                </a:solidFill>
              </a:rPr>
              <a:t> deberá recopilar información del rendimiento del proyecto para evaluar el estado del mismo. La identificación de las desviaciones de rendimiento esperado, permite que el PM realice cambios a tiempo con un impacto mínimo en el </a:t>
            </a:r>
            <a:r>
              <a:rPr lang="es-CL" sz="1600" b="1" dirty="0">
                <a:solidFill>
                  <a:schemeClr val="bg1"/>
                </a:solidFill>
              </a:rPr>
              <a:t>éxito del proyecto</a:t>
            </a:r>
            <a:r>
              <a:rPr lang="es-CL" sz="1600" dirty="0">
                <a:solidFill>
                  <a:schemeClr val="bg1"/>
                </a:solidFill>
              </a:rPr>
              <a:t>. </a:t>
            </a:r>
          </a:p>
        </p:txBody>
      </p:sp>
    </p:spTree>
    <p:extLst>
      <p:ext uri="{BB962C8B-B14F-4D97-AF65-F5344CB8AC3E}">
        <p14:creationId xmlns:p14="http://schemas.microsoft.com/office/powerpoint/2010/main" val="28375951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67</a:t>
            </a:fld>
            <a:endParaRPr lang="es-ES" altLang="es-CL"/>
          </a:p>
        </p:txBody>
      </p:sp>
      <p:sp>
        <p:nvSpPr>
          <p:cNvPr id="7" name="TextBox 6"/>
          <p:cNvSpPr txBox="1"/>
          <p:nvPr/>
        </p:nvSpPr>
        <p:spPr>
          <a:xfrm>
            <a:off x="2349500" y="1137359"/>
            <a:ext cx="7086600" cy="1077218"/>
          </a:xfrm>
          <a:prstGeom prst="rect">
            <a:avLst/>
          </a:prstGeom>
          <a:noFill/>
        </p:spPr>
        <p:txBody>
          <a:bodyPr wrap="square" rtlCol="0">
            <a:spAutoFit/>
          </a:bodyPr>
          <a:lstStyle/>
          <a:p>
            <a:pPr algn="just"/>
            <a:r>
              <a:rPr lang="es-CL" sz="3200" dirty="0"/>
              <a:t>Condiciones para la gestión del Proyecto</a:t>
            </a:r>
          </a:p>
        </p:txBody>
      </p:sp>
      <p:sp>
        <p:nvSpPr>
          <p:cNvPr id="8" name="TextBox 7"/>
          <p:cNvSpPr txBox="1"/>
          <p:nvPr/>
        </p:nvSpPr>
        <p:spPr>
          <a:xfrm>
            <a:off x="2349500" y="2590800"/>
            <a:ext cx="6451600" cy="338554"/>
          </a:xfrm>
          <a:prstGeom prst="rect">
            <a:avLst/>
          </a:prstGeom>
          <a:noFill/>
        </p:spPr>
        <p:txBody>
          <a:bodyPr wrap="square" rtlCol="0">
            <a:spAutoFit/>
          </a:bodyPr>
          <a:lstStyle/>
          <a:p>
            <a:r>
              <a:rPr lang="es-CL" sz="1600" b="1" dirty="0"/>
              <a:t>4. Actividades de comunicación efectiva</a:t>
            </a:r>
          </a:p>
        </p:txBody>
      </p:sp>
      <p:sp>
        <p:nvSpPr>
          <p:cNvPr id="9" name="TextBox 8"/>
          <p:cNvSpPr txBox="1"/>
          <p:nvPr/>
        </p:nvSpPr>
        <p:spPr>
          <a:xfrm>
            <a:off x="2235200" y="3016924"/>
            <a:ext cx="8095574" cy="3007298"/>
          </a:xfrm>
          <a:prstGeom prst="rect">
            <a:avLst/>
          </a:prstGeom>
          <a:solidFill>
            <a:schemeClr val="tx2"/>
          </a:solidFill>
        </p:spPr>
        <p:txBody>
          <a:bodyPr wrap="square" rtlCol="0">
            <a:spAutoFit/>
          </a:bodyPr>
          <a:lstStyle/>
          <a:p>
            <a:pPr algn="just">
              <a:lnSpc>
                <a:spcPct val="150000"/>
              </a:lnSpc>
            </a:pPr>
            <a:r>
              <a:rPr lang="es-CL" sz="1600" dirty="0">
                <a:solidFill>
                  <a:schemeClr val="bg1"/>
                </a:solidFill>
              </a:rPr>
              <a:t>Se estima que directores de proyectos dedican entre el 70% y 80% de su tiempo en la comunicación. El amplio campo de la comunicación implica una serie de habilidades de organizar y presentar con claridad la información para escuchar y entender las declaraciones de los clientes, empleados, altos directivos y otros involucrados del proyecto. Los jefes de proyecto a menudo sirven como traductores entre los que tienen un profundo conocimiento técnico y los inversores. Los clientes, por su parte, son quienes aportan la información de cómo se percibe la organización por parte del público y si nuestra comunicación alcanza las expectativas o no (Rol del Service Delivery Manager).</a:t>
            </a:r>
          </a:p>
        </p:txBody>
      </p:sp>
    </p:spTree>
    <p:extLst>
      <p:ext uri="{BB962C8B-B14F-4D97-AF65-F5344CB8AC3E}">
        <p14:creationId xmlns:p14="http://schemas.microsoft.com/office/powerpoint/2010/main" val="17307289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68</a:t>
            </a:fld>
            <a:endParaRPr lang="es-ES" altLang="es-CL"/>
          </a:p>
        </p:txBody>
      </p:sp>
      <p:sp>
        <p:nvSpPr>
          <p:cNvPr id="7" name="TextBox 6"/>
          <p:cNvSpPr txBox="1"/>
          <p:nvPr/>
        </p:nvSpPr>
        <p:spPr>
          <a:xfrm>
            <a:off x="2717800" y="2089860"/>
            <a:ext cx="7086600" cy="2554545"/>
          </a:xfrm>
          <a:prstGeom prst="rect">
            <a:avLst/>
          </a:prstGeom>
          <a:noFill/>
        </p:spPr>
        <p:txBody>
          <a:bodyPr wrap="square" rtlCol="0">
            <a:spAutoFit/>
          </a:bodyPr>
          <a:lstStyle/>
          <a:p>
            <a:pPr algn="just"/>
            <a:r>
              <a:rPr lang="es-CL" sz="3200" dirty="0"/>
              <a:t>Gestión de Proyectos</a:t>
            </a:r>
          </a:p>
          <a:p>
            <a:pPr algn="ctr"/>
            <a:endParaRPr lang="es-CL" sz="3200" dirty="0"/>
          </a:p>
          <a:p>
            <a:pPr marL="2286000" lvl="4" indent="-457200">
              <a:buFont typeface="Courier New" panose="02070309020205020404" pitchFamily="49" charset="0"/>
              <a:buChar char="o"/>
            </a:pPr>
            <a:r>
              <a:rPr lang="es-CL" sz="3200" dirty="0"/>
              <a:t>Simples</a:t>
            </a:r>
          </a:p>
          <a:p>
            <a:pPr marL="2286000" lvl="4" indent="-457200">
              <a:buFont typeface="Courier New" panose="02070309020205020404" pitchFamily="49" charset="0"/>
              <a:buChar char="o"/>
            </a:pPr>
            <a:endParaRPr lang="es-CL" sz="3200" dirty="0"/>
          </a:p>
          <a:p>
            <a:pPr marL="2286000" lvl="4" indent="-457200">
              <a:buFont typeface="Courier New" panose="02070309020205020404" pitchFamily="49" charset="0"/>
              <a:buChar char="o"/>
            </a:pPr>
            <a:r>
              <a:rPr lang="es-CL" sz="3200" dirty="0"/>
              <a:t>Complejos</a:t>
            </a:r>
          </a:p>
        </p:txBody>
      </p:sp>
    </p:spTree>
    <p:extLst>
      <p:ext uri="{BB962C8B-B14F-4D97-AF65-F5344CB8AC3E}">
        <p14:creationId xmlns:p14="http://schemas.microsoft.com/office/powerpoint/2010/main" val="3665242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69</a:t>
            </a:fld>
            <a:endParaRPr lang="es-ES" altLang="es-CL"/>
          </a:p>
        </p:txBody>
      </p:sp>
      <p:sp>
        <p:nvSpPr>
          <p:cNvPr id="7" name="TextBox 6"/>
          <p:cNvSpPr txBox="1"/>
          <p:nvPr/>
        </p:nvSpPr>
        <p:spPr>
          <a:xfrm>
            <a:off x="2311400" y="1035759"/>
            <a:ext cx="7086600" cy="1077218"/>
          </a:xfrm>
          <a:prstGeom prst="rect">
            <a:avLst/>
          </a:prstGeom>
          <a:noFill/>
        </p:spPr>
        <p:txBody>
          <a:bodyPr wrap="square" rtlCol="0">
            <a:spAutoFit/>
          </a:bodyPr>
          <a:lstStyle/>
          <a:p>
            <a:pPr algn="just"/>
            <a:r>
              <a:rPr lang="es-CL" sz="3200" dirty="0"/>
              <a:t>Gestión de Proyectos: Simples, Complejos</a:t>
            </a:r>
          </a:p>
        </p:txBody>
      </p:sp>
      <p:sp>
        <p:nvSpPr>
          <p:cNvPr id="3" name="TextBox 2"/>
          <p:cNvSpPr txBox="1"/>
          <p:nvPr/>
        </p:nvSpPr>
        <p:spPr>
          <a:xfrm>
            <a:off x="2451100" y="2463800"/>
            <a:ext cx="6946900" cy="1323439"/>
          </a:xfrm>
          <a:prstGeom prst="rect">
            <a:avLst/>
          </a:prstGeom>
          <a:solidFill>
            <a:schemeClr val="tx2"/>
          </a:solidFill>
          <a:ln>
            <a:solidFill>
              <a:schemeClr val="accent3">
                <a:lumMod val="40000"/>
                <a:lumOff val="60000"/>
              </a:schemeClr>
            </a:solidFill>
          </a:ln>
        </p:spPr>
        <p:txBody>
          <a:bodyPr wrap="square" rtlCol="0">
            <a:spAutoFit/>
          </a:bodyPr>
          <a:lstStyle/>
          <a:p>
            <a:pPr algn="just"/>
            <a:r>
              <a:rPr lang="es-CL" sz="1600" dirty="0">
                <a:solidFill>
                  <a:schemeClr val="bg1"/>
                </a:solidFill>
              </a:rPr>
              <a:t>Si bien la metodología general de la gestión de proyectos es igualmente aplicable tanto a los proyectos más simples como a los de mayor complejidad, es indudable que existen diferencias significativas entre ambos tipos de proyectos y muchas de las ideas expuestas deberán ser objeto de adaptación a la envergadura y características de cada caso concreto.</a:t>
            </a:r>
          </a:p>
        </p:txBody>
      </p:sp>
    </p:spTree>
    <p:extLst>
      <p:ext uri="{BB962C8B-B14F-4D97-AF65-F5344CB8AC3E}">
        <p14:creationId xmlns:p14="http://schemas.microsoft.com/office/powerpoint/2010/main" val="4670087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1923" y="1692330"/>
            <a:ext cx="5923128" cy="1077218"/>
          </a:xfrm>
          <a:prstGeom prst="rect">
            <a:avLst/>
          </a:prstGeom>
          <a:noFill/>
        </p:spPr>
        <p:txBody>
          <a:bodyPr wrap="square" rtlCol="0">
            <a:spAutoFit/>
          </a:bodyPr>
          <a:lstStyle/>
          <a:p>
            <a:r>
              <a:rPr lang="es-CL" sz="3200" dirty="0">
                <a:latin typeface="+mj-lt"/>
              </a:rPr>
              <a:t>Objetivos generales del curso</a:t>
            </a:r>
          </a:p>
        </p:txBody>
      </p:sp>
      <p:sp>
        <p:nvSpPr>
          <p:cNvPr id="6" name="TextBox 5"/>
          <p:cNvSpPr txBox="1"/>
          <p:nvPr/>
        </p:nvSpPr>
        <p:spPr>
          <a:xfrm>
            <a:off x="2589212" y="3257456"/>
            <a:ext cx="7692924" cy="1323439"/>
          </a:xfrm>
          <a:prstGeom prst="rect">
            <a:avLst/>
          </a:prstGeom>
          <a:noFill/>
        </p:spPr>
        <p:txBody>
          <a:bodyPr wrap="square" rtlCol="0">
            <a:spAutoFit/>
          </a:bodyPr>
          <a:lstStyle/>
          <a:p>
            <a:pPr algn="just"/>
            <a:r>
              <a:rPr lang="es-CL" sz="2000" dirty="0"/>
              <a:t>Al término de este curso, los alumnos habrán desarrollado sus competencias adecuadas para elaborar y administrar proyectos cumpliendo los requisitos de calidad establecidos.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a:t>
            </a:fld>
            <a:endParaRPr lang="es-ES" altLang="es-CL"/>
          </a:p>
        </p:txBody>
      </p:sp>
    </p:spTree>
    <p:extLst>
      <p:ext uri="{BB962C8B-B14F-4D97-AF65-F5344CB8AC3E}">
        <p14:creationId xmlns:p14="http://schemas.microsoft.com/office/powerpoint/2010/main" val="26076917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70</a:t>
            </a:fld>
            <a:endParaRPr lang="es-ES" altLang="es-CL"/>
          </a:p>
        </p:txBody>
      </p:sp>
      <p:sp>
        <p:nvSpPr>
          <p:cNvPr id="7" name="TextBox 6"/>
          <p:cNvSpPr txBox="1"/>
          <p:nvPr/>
        </p:nvSpPr>
        <p:spPr>
          <a:xfrm>
            <a:off x="2311400" y="1035759"/>
            <a:ext cx="7086600" cy="1077218"/>
          </a:xfrm>
          <a:prstGeom prst="rect">
            <a:avLst/>
          </a:prstGeom>
          <a:noFill/>
        </p:spPr>
        <p:txBody>
          <a:bodyPr wrap="square" rtlCol="0">
            <a:spAutoFit/>
          </a:bodyPr>
          <a:lstStyle/>
          <a:p>
            <a:pPr algn="just"/>
            <a:r>
              <a:rPr lang="es-CL" sz="3200" dirty="0"/>
              <a:t>Gestión de Proyectos: Simples, Complejos</a:t>
            </a:r>
          </a:p>
        </p:txBody>
      </p:sp>
      <p:sp>
        <p:nvSpPr>
          <p:cNvPr id="3" name="TextBox 2"/>
          <p:cNvSpPr txBox="1"/>
          <p:nvPr/>
        </p:nvSpPr>
        <p:spPr>
          <a:xfrm>
            <a:off x="2425701" y="2463800"/>
            <a:ext cx="7353299" cy="2554545"/>
          </a:xfrm>
          <a:prstGeom prst="rect">
            <a:avLst/>
          </a:prstGeom>
          <a:solidFill>
            <a:schemeClr val="tx2"/>
          </a:solidFill>
          <a:ln>
            <a:solidFill>
              <a:schemeClr val="accent3">
                <a:lumMod val="40000"/>
                <a:lumOff val="60000"/>
              </a:schemeClr>
            </a:solidFill>
          </a:ln>
        </p:spPr>
        <p:txBody>
          <a:bodyPr wrap="square" rtlCol="0">
            <a:spAutoFit/>
          </a:bodyPr>
          <a:lstStyle/>
          <a:p>
            <a:pPr algn="just"/>
            <a:r>
              <a:rPr lang="es-CL" sz="1600" dirty="0">
                <a:solidFill>
                  <a:schemeClr val="bg1"/>
                </a:solidFill>
              </a:rPr>
              <a:t>No hay una definición precisa, sin embargo, se asocia a datos cuantitativos:</a:t>
            </a:r>
          </a:p>
          <a:p>
            <a:pPr algn="just"/>
            <a:endParaRPr lang="es-CL" sz="1600" dirty="0">
              <a:solidFill>
                <a:schemeClr val="bg1"/>
              </a:solidFill>
            </a:endParaRPr>
          </a:p>
          <a:p>
            <a:pPr algn="just"/>
            <a:r>
              <a:rPr lang="es-CL" sz="1600" dirty="0">
                <a:solidFill>
                  <a:schemeClr val="bg1"/>
                </a:solidFill>
              </a:rPr>
              <a:t>Se habla de proyectos simples o pequeños (la pregunta es para quién) cuando involucra pocas personas y presupuesto acotado (15 personas tal vez, menos de USD 1000 quizás). Proyectos grandes involucran más de 100 personas y empiezan en 200 000 USD quizás? </a:t>
            </a:r>
          </a:p>
          <a:p>
            <a:pPr algn="just"/>
            <a:br>
              <a:rPr lang="es-CL" sz="1600" dirty="0">
                <a:solidFill>
                  <a:schemeClr val="bg1"/>
                </a:solidFill>
              </a:rPr>
            </a:br>
            <a:r>
              <a:rPr lang="es-CL" sz="1600" dirty="0">
                <a:solidFill>
                  <a:schemeClr val="bg1"/>
                </a:solidFill>
              </a:rPr>
              <a:t>En realidad depende la clasificación para quien la utiliza: no será lo mismo para una PYME (pequeña y mediana empresa), para una compañía pequeña, para una gran empresa, para una multinacional o para países pequeños medianos y grandes</a:t>
            </a:r>
          </a:p>
        </p:txBody>
      </p:sp>
    </p:spTree>
    <p:extLst>
      <p:ext uri="{BB962C8B-B14F-4D97-AF65-F5344CB8AC3E}">
        <p14:creationId xmlns:p14="http://schemas.microsoft.com/office/powerpoint/2010/main" val="3410818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71</a:t>
            </a:fld>
            <a:endParaRPr lang="es-ES" altLang="es-CL"/>
          </a:p>
        </p:txBody>
      </p:sp>
      <p:sp>
        <p:nvSpPr>
          <p:cNvPr id="7" name="TextBox 6"/>
          <p:cNvSpPr txBox="1"/>
          <p:nvPr/>
        </p:nvSpPr>
        <p:spPr>
          <a:xfrm>
            <a:off x="2311400" y="1035759"/>
            <a:ext cx="7086600" cy="1077218"/>
          </a:xfrm>
          <a:prstGeom prst="rect">
            <a:avLst/>
          </a:prstGeom>
          <a:noFill/>
        </p:spPr>
        <p:txBody>
          <a:bodyPr wrap="square" rtlCol="0">
            <a:spAutoFit/>
          </a:bodyPr>
          <a:lstStyle/>
          <a:p>
            <a:pPr algn="just"/>
            <a:r>
              <a:rPr lang="es-CL" sz="3200" dirty="0"/>
              <a:t>Gestión de Proyectos: Simples, Complejos</a:t>
            </a:r>
          </a:p>
        </p:txBody>
      </p:sp>
      <p:sp>
        <p:nvSpPr>
          <p:cNvPr id="3" name="TextBox 2"/>
          <p:cNvSpPr txBox="1"/>
          <p:nvPr/>
        </p:nvSpPr>
        <p:spPr>
          <a:xfrm>
            <a:off x="2032000" y="2463801"/>
            <a:ext cx="8089900" cy="2062103"/>
          </a:xfrm>
          <a:prstGeom prst="rect">
            <a:avLst/>
          </a:prstGeom>
          <a:solidFill>
            <a:schemeClr val="tx2"/>
          </a:solidFill>
          <a:ln>
            <a:solidFill>
              <a:schemeClr val="accent3">
                <a:lumMod val="40000"/>
                <a:lumOff val="60000"/>
              </a:schemeClr>
            </a:solidFill>
          </a:ln>
        </p:spPr>
        <p:txBody>
          <a:bodyPr wrap="square" rtlCol="0">
            <a:spAutoFit/>
          </a:bodyPr>
          <a:lstStyle/>
          <a:p>
            <a:pPr algn="just"/>
            <a:r>
              <a:rPr lang="es-CL" sz="1600" b="1" dirty="0">
                <a:solidFill>
                  <a:schemeClr val="bg1"/>
                </a:solidFill>
              </a:rPr>
              <a:t>Proyecto Complejo:</a:t>
            </a:r>
          </a:p>
          <a:p>
            <a:pPr algn="just"/>
            <a:endParaRPr lang="es-CL" sz="1600" dirty="0">
              <a:solidFill>
                <a:schemeClr val="bg1"/>
              </a:solidFill>
            </a:endParaRPr>
          </a:p>
          <a:p>
            <a:pPr algn="just"/>
            <a:r>
              <a:rPr lang="es-CL" sz="1600" dirty="0">
                <a:solidFill>
                  <a:schemeClr val="bg1"/>
                </a:solidFill>
              </a:rPr>
              <a:t>Para proyectos grandes y complejos se recomienda realizar la descomposición de los mismos en partes más pequeñas (</a:t>
            </a:r>
            <a:r>
              <a:rPr lang="es-CL" sz="1600" b="1" dirty="0">
                <a:solidFill>
                  <a:schemeClr val="bg1"/>
                </a:solidFill>
              </a:rPr>
              <a:t>proyectos simples</a:t>
            </a:r>
            <a:r>
              <a:rPr lang="es-CL" sz="1600" dirty="0">
                <a:solidFill>
                  <a:schemeClr val="bg1"/>
                </a:solidFill>
              </a:rPr>
              <a:t>) y, consiguientemente, más dominables, de forma que cada una de ellas garantice el cumplimiento parcial de los objetivos del proyecto y el conjunto de todas ellas la consecución del objetivo global. El Gerente del proyecto, junto con sus asesores y los directores funcionales, deben identificar esas distintas partes en que puede descomponerse la operación total y definir los diversos subsistemas o sub proyectos.</a:t>
            </a:r>
          </a:p>
        </p:txBody>
      </p:sp>
    </p:spTree>
    <p:extLst>
      <p:ext uri="{BB962C8B-B14F-4D97-AF65-F5344CB8AC3E}">
        <p14:creationId xmlns:p14="http://schemas.microsoft.com/office/powerpoint/2010/main" val="20462064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72</a:t>
            </a:fld>
            <a:endParaRPr lang="es-ES" altLang="es-CL"/>
          </a:p>
        </p:txBody>
      </p:sp>
      <p:sp>
        <p:nvSpPr>
          <p:cNvPr id="7" name="TextBox 6"/>
          <p:cNvSpPr txBox="1"/>
          <p:nvPr/>
        </p:nvSpPr>
        <p:spPr>
          <a:xfrm>
            <a:off x="2311400" y="1035759"/>
            <a:ext cx="7086600" cy="1077218"/>
          </a:xfrm>
          <a:prstGeom prst="rect">
            <a:avLst/>
          </a:prstGeom>
          <a:noFill/>
        </p:spPr>
        <p:txBody>
          <a:bodyPr wrap="square" rtlCol="0">
            <a:spAutoFit/>
          </a:bodyPr>
          <a:lstStyle/>
          <a:p>
            <a:pPr algn="just"/>
            <a:r>
              <a:rPr lang="es-CL" sz="3200" dirty="0"/>
              <a:t>Gestión de Proyectos: Simples, Complejos</a:t>
            </a:r>
          </a:p>
        </p:txBody>
      </p:sp>
      <p:sp>
        <p:nvSpPr>
          <p:cNvPr id="4" name="TextBox 3"/>
          <p:cNvSpPr txBox="1"/>
          <p:nvPr/>
        </p:nvSpPr>
        <p:spPr>
          <a:xfrm>
            <a:off x="2374900" y="2552701"/>
            <a:ext cx="7023100" cy="2308324"/>
          </a:xfrm>
          <a:prstGeom prst="rect">
            <a:avLst/>
          </a:prstGeom>
          <a:solidFill>
            <a:schemeClr val="tx2"/>
          </a:solidFill>
        </p:spPr>
        <p:txBody>
          <a:bodyPr wrap="square" rtlCol="0">
            <a:spAutoFit/>
          </a:bodyPr>
          <a:lstStyle/>
          <a:p>
            <a:pPr algn="just"/>
            <a:r>
              <a:rPr lang="es-CL" sz="1600" dirty="0">
                <a:solidFill>
                  <a:schemeClr val="bg1"/>
                </a:solidFill>
              </a:rPr>
              <a:t>Un </a:t>
            </a:r>
            <a:r>
              <a:rPr lang="es-CL" sz="1600" b="1" dirty="0">
                <a:solidFill>
                  <a:schemeClr val="bg1"/>
                </a:solidFill>
              </a:rPr>
              <a:t>sub-proyecto</a:t>
            </a:r>
            <a:r>
              <a:rPr lang="es-CL" sz="1600" dirty="0">
                <a:solidFill>
                  <a:schemeClr val="bg1"/>
                </a:solidFill>
              </a:rPr>
              <a:t> (</a:t>
            </a:r>
            <a:r>
              <a:rPr lang="es-CL" sz="1600" b="1" dirty="0">
                <a:solidFill>
                  <a:schemeClr val="bg1"/>
                </a:solidFill>
              </a:rPr>
              <a:t>proyecto simple</a:t>
            </a:r>
            <a:r>
              <a:rPr lang="es-CL" sz="1600" dirty="0">
                <a:solidFill>
                  <a:schemeClr val="bg1"/>
                </a:solidFill>
              </a:rPr>
              <a:t>) es un elemento parcial del proyecto, pero con entidad propia, de forma que supone la realización de una parte significativa del proyecto total y que puede gestionarse como un proyecto independiente de menor dimensión. </a:t>
            </a:r>
          </a:p>
          <a:p>
            <a:pPr algn="just"/>
            <a:endParaRPr lang="es-CL" sz="1600" dirty="0">
              <a:solidFill>
                <a:schemeClr val="bg1"/>
              </a:solidFill>
            </a:endParaRPr>
          </a:p>
          <a:p>
            <a:pPr algn="just"/>
            <a:r>
              <a:rPr lang="es-CL" sz="1600" dirty="0">
                <a:solidFill>
                  <a:schemeClr val="bg1"/>
                </a:solidFill>
              </a:rPr>
              <a:t>Deriva generalmente del hecho de haber descompuesto el proyecto en sus grandes partes en forma piramidal, como si se tratase de un organigrama (esta descomposición se denomina en ocasiones con las siglas WBS, correspondientes a la expresión inglesa </a:t>
            </a:r>
            <a:r>
              <a:rPr lang="es-CL" sz="1600" dirty="0" err="1">
                <a:solidFill>
                  <a:schemeClr val="bg1"/>
                </a:solidFill>
              </a:rPr>
              <a:t>work</a:t>
            </a:r>
            <a:r>
              <a:rPr lang="es-CL" sz="1600" dirty="0">
                <a:solidFill>
                  <a:schemeClr val="bg1"/>
                </a:solidFill>
              </a:rPr>
              <a:t> </a:t>
            </a:r>
            <a:r>
              <a:rPr lang="es-CL" sz="1600" dirty="0" err="1">
                <a:solidFill>
                  <a:schemeClr val="bg1"/>
                </a:solidFill>
              </a:rPr>
              <a:t>breudown</a:t>
            </a:r>
            <a:r>
              <a:rPr lang="es-CL" sz="1600" dirty="0">
                <a:solidFill>
                  <a:schemeClr val="bg1"/>
                </a:solidFill>
              </a:rPr>
              <a:t> </a:t>
            </a:r>
            <a:r>
              <a:rPr lang="es-CL" sz="1600" dirty="0" err="1">
                <a:solidFill>
                  <a:schemeClr val="bg1"/>
                </a:solidFill>
              </a:rPr>
              <a:t>structure</a:t>
            </a:r>
            <a:r>
              <a:rPr lang="es-CL" sz="1600" dirty="0">
                <a:solidFill>
                  <a:schemeClr val="bg1"/>
                </a:solidFill>
              </a:rPr>
              <a:t>).</a:t>
            </a:r>
          </a:p>
        </p:txBody>
      </p:sp>
    </p:spTree>
    <p:extLst>
      <p:ext uri="{BB962C8B-B14F-4D97-AF65-F5344CB8AC3E}">
        <p14:creationId xmlns:p14="http://schemas.microsoft.com/office/powerpoint/2010/main" val="864400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73</a:t>
            </a:fld>
            <a:endParaRPr lang="es-ES" altLang="es-CL"/>
          </a:p>
        </p:txBody>
      </p:sp>
      <p:sp>
        <p:nvSpPr>
          <p:cNvPr id="7" name="TextBox 6"/>
          <p:cNvSpPr txBox="1"/>
          <p:nvPr/>
        </p:nvSpPr>
        <p:spPr>
          <a:xfrm>
            <a:off x="2311400" y="1035759"/>
            <a:ext cx="7086600" cy="1077218"/>
          </a:xfrm>
          <a:prstGeom prst="rect">
            <a:avLst/>
          </a:prstGeom>
          <a:noFill/>
        </p:spPr>
        <p:txBody>
          <a:bodyPr wrap="square" rtlCol="0">
            <a:spAutoFit/>
          </a:bodyPr>
          <a:lstStyle/>
          <a:p>
            <a:pPr algn="just"/>
            <a:r>
              <a:rPr lang="es-CL" sz="3200" dirty="0"/>
              <a:t>Gestión de Proyectos: Simples, Complejos</a:t>
            </a:r>
          </a:p>
        </p:txBody>
      </p:sp>
      <p:sp>
        <p:nvSpPr>
          <p:cNvPr id="3" name="TextBox 2"/>
          <p:cNvSpPr txBox="1"/>
          <p:nvPr/>
        </p:nvSpPr>
        <p:spPr>
          <a:xfrm>
            <a:off x="2730500" y="2489200"/>
            <a:ext cx="6667500" cy="3046988"/>
          </a:xfrm>
          <a:prstGeom prst="rect">
            <a:avLst/>
          </a:prstGeom>
          <a:solidFill>
            <a:schemeClr val="tx2"/>
          </a:solidFill>
        </p:spPr>
        <p:txBody>
          <a:bodyPr wrap="square" rtlCol="0">
            <a:spAutoFit/>
          </a:bodyPr>
          <a:lstStyle/>
          <a:p>
            <a:pPr algn="just"/>
            <a:r>
              <a:rPr lang="es-CL" sz="1600" dirty="0">
                <a:solidFill>
                  <a:schemeClr val="bg1"/>
                </a:solidFill>
              </a:rPr>
              <a:t>A mayor complejidad del proyecto, se hace más necesario el empleo de soluciones modulares y normalizadas.</a:t>
            </a:r>
          </a:p>
          <a:p>
            <a:pPr algn="just"/>
            <a:endParaRPr lang="es-CL" sz="1600" dirty="0">
              <a:solidFill>
                <a:schemeClr val="bg1"/>
              </a:solidFill>
            </a:endParaRPr>
          </a:p>
          <a:p>
            <a:pPr algn="just"/>
            <a:r>
              <a:rPr lang="es-CL" sz="1600" dirty="0">
                <a:solidFill>
                  <a:schemeClr val="bg1"/>
                </a:solidFill>
              </a:rPr>
              <a:t>Es mucho más fácil administrar y por lo tanto garantizar el éxito final, si una actividad está descompuesta en varios módulos bastante independientes, aunque conectados entre sí, que cuando todos ellos se integran en un único sistema, porque entonces la complejidad crece en proporción geométrica.</a:t>
            </a:r>
          </a:p>
          <a:p>
            <a:pPr algn="just"/>
            <a:endParaRPr lang="es-CL" sz="1600" dirty="0">
              <a:solidFill>
                <a:schemeClr val="bg1"/>
              </a:solidFill>
            </a:endParaRPr>
          </a:p>
          <a:p>
            <a:pPr algn="just"/>
            <a:r>
              <a:rPr lang="es-CL" sz="1600" dirty="0">
                <a:solidFill>
                  <a:schemeClr val="bg1"/>
                </a:solidFill>
              </a:rPr>
              <a:t>La normalización y estandarización de los componentes empleados de las actividades que han de repetirse y los elementos que han de emplearse en los proyectos son otra de las formas más seguras, no sólo de reducir los costes, sino sobre todo de minimizar los riesgos y hacer más gobernable el proyecto</a:t>
            </a:r>
          </a:p>
        </p:txBody>
      </p:sp>
    </p:spTree>
    <p:extLst>
      <p:ext uri="{BB962C8B-B14F-4D97-AF65-F5344CB8AC3E}">
        <p14:creationId xmlns:p14="http://schemas.microsoft.com/office/powerpoint/2010/main" val="5877080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74</a:t>
            </a:fld>
            <a:endParaRPr lang="es-ES" altLang="es-CL"/>
          </a:p>
        </p:txBody>
      </p:sp>
      <p:sp>
        <p:nvSpPr>
          <p:cNvPr id="7" name="TextBox 6"/>
          <p:cNvSpPr txBox="1"/>
          <p:nvPr/>
        </p:nvSpPr>
        <p:spPr>
          <a:xfrm>
            <a:off x="1803400" y="357067"/>
            <a:ext cx="8527374" cy="584775"/>
          </a:xfrm>
          <a:prstGeom prst="rect">
            <a:avLst/>
          </a:prstGeom>
          <a:noFill/>
        </p:spPr>
        <p:txBody>
          <a:bodyPr wrap="square" rtlCol="0">
            <a:spAutoFit/>
          </a:bodyPr>
          <a:lstStyle/>
          <a:p>
            <a:pPr algn="just"/>
            <a:r>
              <a:rPr lang="es-CL" sz="3200" dirty="0"/>
              <a:t>Gestión de Proyectos: Simples, Complejos</a:t>
            </a:r>
          </a:p>
        </p:txBody>
      </p:sp>
      <p:sp>
        <p:nvSpPr>
          <p:cNvPr id="3" name="TextBox 2"/>
          <p:cNvSpPr txBox="1"/>
          <p:nvPr/>
        </p:nvSpPr>
        <p:spPr>
          <a:xfrm>
            <a:off x="2311400" y="2489200"/>
            <a:ext cx="7239000" cy="3376630"/>
          </a:xfrm>
          <a:prstGeom prst="rect">
            <a:avLst/>
          </a:prstGeom>
          <a:solidFill>
            <a:schemeClr val="tx2"/>
          </a:solidFill>
        </p:spPr>
        <p:txBody>
          <a:bodyPr wrap="square" rtlCol="0">
            <a:spAutoFit/>
          </a:bodyPr>
          <a:lstStyle/>
          <a:p>
            <a:pPr marL="285750" indent="-285750" algn="just">
              <a:lnSpc>
                <a:spcPct val="150000"/>
              </a:lnSpc>
              <a:buFont typeface="Arial" panose="020B0604020202020204" pitchFamily="34" charset="0"/>
              <a:buChar char="•"/>
            </a:pPr>
            <a:r>
              <a:rPr lang="es-CL" sz="1600" dirty="0">
                <a:solidFill>
                  <a:schemeClr val="bg1"/>
                </a:solidFill>
              </a:rPr>
              <a:t>Conocer todos los objetivos del proyecto.</a:t>
            </a:r>
          </a:p>
          <a:p>
            <a:pPr marL="285750" indent="-285750" algn="just">
              <a:lnSpc>
                <a:spcPct val="150000"/>
              </a:lnSpc>
              <a:buFont typeface="Arial" panose="020B0604020202020204" pitchFamily="34" charset="0"/>
              <a:buChar char="•"/>
            </a:pPr>
            <a:r>
              <a:rPr lang="es-CL" sz="1600" dirty="0">
                <a:solidFill>
                  <a:schemeClr val="bg1"/>
                </a:solidFill>
              </a:rPr>
              <a:t>Comprender las interrelaciones entre los diversos componentes del proyecto.</a:t>
            </a:r>
          </a:p>
          <a:p>
            <a:pPr marL="285750" indent="-285750" algn="just">
              <a:lnSpc>
                <a:spcPct val="150000"/>
              </a:lnSpc>
              <a:buFont typeface="Arial" panose="020B0604020202020204" pitchFamily="34" charset="0"/>
              <a:buChar char="•"/>
            </a:pPr>
            <a:r>
              <a:rPr lang="es-CL" sz="1600" dirty="0">
                <a:solidFill>
                  <a:schemeClr val="bg1"/>
                </a:solidFill>
              </a:rPr>
              <a:t>Distribuir las responsabilidades.</a:t>
            </a:r>
          </a:p>
          <a:p>
            <a:pPr marL="285750" indent="-285750" algn="just">
              <a:lnSpc>
                <a:spcPct val="150000"/>
              </a:lnSpc>
              <a:buFont typeface="Arial" panose="020B0604020202020204" pitchFamily="34" charset="0"/>
              <a:buChar char="•"/>
            </a:pPr>
            <a:r>
              <a:rPr lang="es-CL" sz="1600" dirty="0">
                <a:solidFill>
                  <a:schemeClr val="bg1"/>
                </a:solidFill>
              </a:rPr>
              <a:t>Atribuir los recursos a los sub proyectos.</a:t>
            </a:r>
          </a:p>
          <a:p>
            <a:pPr marL="285750" indent="-285750" algn="just">
              <a:lnSpc>
                <a:spcPct val="150000"/>
              </a:lnSpc>
              <a:buFont typeface="Arial" panose="020B0604020202020204" pitchFamily="34" charset="0"/>
              <a:buChar char="•"/>
            </a:pPr>
            <a:r>
              <a:rPr lang="es-CL" sz="1600" dirty="0">
                <a:solidFill>
                  <a:schemeClr val="bg1"/>
                </a:solidFill>
              </a:rPr>
              <a:t>Estimar los costes y los plazos previsibles.</a:t>
            </a:r>
          </a:p>
          <a:p>
            <a:pPr marL="285750" indent="-285750" algn="just">
              <a:lnSpc>
                <a:spcPct val="150000"/>
              </a:lnSpc>
              <a:buFont typeface="Arial" panose="020B0604020202020204" pitchFamily="34" charset="0"/>
              <a:buChar char="•"/>
            </a:pPr>
            <a:r>
              <a:rPr lang="es-CL" sz="1600" dirty="0">
                <a:solidFill>
                  <a:schemeClr val="bg1"/>
                </a:solidFill>
              </a:rPr>
              <a:t>Minimizar los riesgos de cometer errores.</a:t>
            </a:r>
          </a:p>
          <a:p>
            <a:pPr marL="285750" indent="-285750" algn="just">
              <a:lnSpc>
                <a:spcPct val="150000"/>
              </a:lnSpc>
              <a:buFont typeface="Arial" panose="020B0604020202020204" pitchFamily="34" charset="0"/>
              <a:buChar char="•"/>
            </a:pPr>
            <a:r>
              <a:rPr lang="es-CL" sz="1600" dirty="0">
                <a:solidFill>
                  <a:schemeClr val="bg1"/>
                </a:solidFill>
              </a:rPr>
              <a:t>Preparar las informaciones necesarias para la gestión.</a:t>
            </a:r>
          </a:p>
          <a:p>
            <a:pPr marL="285750" indent="-285750" algn="just">
              <a:lnSpc>
                <a:spcPct val="150000"/>
              </a:lnSpc>
              <a:buFont typeface="Arial" panose="020B0604020202020204" pitchFamily="34" charset="0"/>
              <a:buChar char="•"/>
            </a:pPr>
            <a:r>
              <a:rPr lang="es-CL" sz="1600" dirty="0">
                <a:solidFill>
                  <a:schemeClr val="bg1"/>
                </a:solidFill>
              </a:rPr>
              <a:t>Controlar el desarrollo de cada subsistema.</a:t>
            </a:r>
          </a:p>
          <a:p>
            <a:pPr marL="285750" indent="-285750" algn="just">
              <a:lnSpc>
                <a:spcPct val="150000"/>
              </a:lnSpc>
              <a:buFont typeface="Arial" panose="020B0604020202020204" pitchFamily="34" charset="0"/>
              <a:buChar char="•"/>
            </a:pPr>
            <a:r>
              <a:rPr lang="es-CL" sz="1600" dirty="0">
                <a:solidFill>
                  <a:schemeClr val="bg1"/>
                </a:solidFill>
              </a:rPr>
              <a:t>Motivar a los participantes, por adquirir la operación una dimensión más humana.</a:t>
            </a:r>
          </a:p>
        </p:txBody>
      </p:sp>
      <p:sp>
        <p:nvSpPr>
          <p:cNvPr id="4" name="TextBox 3"/>
          <p:cNvSpPr txBox="1"/>
          <p:nvPr/>
        </p:nvSpPr>
        <p:spPr>
          <a:xfrm>
            <a:off x="2159000" y="1803400"/>
            <a:ext cx="6375400" cy="338554"/>
          </a:xfrm>
          <a:prstGeom prst="rect">
            <a:avLst/>
          </a:prstGeom>
          <a:noFill/>
        </p:spPr>
        <p:txBody>
          <a:bodyPr wrap="square" rtlCol="0">
            <a:spAutoFit/>
          </a:bodyPr>
          <a:lstStyle/>
          <a:p>
            <a:r>
              <a:rPr lang="es-CL" sz="1600" dirty="0"/>
              <a:t>Beneficios de utilizar Sub Proyectos (Proyectos Simples)</a:t>
            </a:r>
          </a:p>
        </p:txBody>
      </p:sp>
    </p:spTree>
    <p:extLst>
      <p:ext uri="{BB962C8B-B14F-4D97-AF65-F5344CB8AC3E}">
        <p14:creationId xmlns:p14="http://schemas.microsoft.com/office/powerpoint/2010/main" val="31877407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75</a:t>
            </a:fld>
            <a:endParaRPr lang="es-ES" altLang="es-CL"/>
          </a:p>
        </p:txBody>
      </p:sp>
      <p:sp>
        <p:nvSpPr>
          <p:cNvPr id="7" name="TextBox 6"/>
          <p:cNvSpPr txBox="1"/>
          <p:nvPr/>
        </p:nvSpPr>
        <p:spPr>
          <a:xfrm>
            <a:off x="2717800" y="2089859"/>
            <a:ext cx="7086600" cy="1077218"/>
          </a:xfrm>
          <a:prstGeom prst="rect">
            <a:avLst/>
          </a:prstGeom>
          <a:noFill/>
        </p:spPr>
        <p:txBody>
          <a:bodyPr wrap="square" rtlCol="0">
            <a:spAutoFit/>
          </a:bodyPr>
          <a:lstStyle/>
          <a:p>
            <a:pPr algn="just"/>
            <a:r>
              <a:rPr lang="es-CL" sz="3200" dirty="0"/>
              <a:t>Preparación, Organización y Planificación del Proyecto</a:t>
            </a:r>
          </a:p>
        </p:txBody>
      </p:sp>
    </p:spTree>
    <p:extLst>
      <p:ext uri="{BB962C8B-B14F-4D97-AF65-F5344CB8AC3E}">
        <p14:creationId xmlns:p14="http://schemas.microsoft.com/office/powerpoint/2010/main" val="8321840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76</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a:pPr>
            <a:r>
              <a:rPr lang="es-CL" sz="3200" dirty="0"/>
              <a:t>Preparación de un Proyecto</a:t>
            </a:r>
          </a:p>
        </p:txBody>
      </p:sp>
      <p:sp>
        <p:nvSpPr>
          <p:cNvPr id="3" name="TextBox 2"/>
          <p:cNvSpPr txBox="1"/>
          <p:nvPr/>
        </p:nvSpPr>
        <p:spPr>
          <a:xfrm>
            <a:off x="2032000" y="1943100"/>
            <a:ext cx="7912100" cy="3046988"/>
          </a:xfrm>
          <a:prstGeom prst="rect">
            <a:avLst/>
          </a:prstGeom>
          <a:solidFill>
            <a:schemeClr val="tx2"/>
          </a:solidFill>
        </p:spPr>
        <p:txBody>
          <a:bodyPr wrap="square" rtlCol="0">
            <a:spAutoFit/>
          </a:bodyPr>
          <a:lstStyle/>
          <a:p>
            <a:pPr algn="just"/>
            <a:r>
              <a:rPr lang="es-CL" sz="1600" b="1" dirty="0">
                <a:solidFill>
                  <a:schemeClr val="bg1"/>
                </a:solidFill>
              </a:rPr>
              <a:t>Esta corresponde a la o a cada fase de pre inversión, es decir, es un proceso de reformulación y retroalimentación, simultáneo en el estudio de pre inversión, el cual tiene tres etapas principales: identificación, preparación y evaluación del proyecto, en el desarrollo del ciclo, el objetivo es obtener la información necesaria para tomar la decisión de proseguir con los estudios e inversión. </a:t>
            </a:r>
          </a:p>
          <a:p>
            <a:br>
              <a:rPr lang="es-CL" sz="1600" dirty="0">
                <a:solidFill>
                  <a:schemeClr val="bg1"/>
                </a:solidFill>
              </a:rPr>
            </a:br>
            <a:endParaRPr lang="es-CL" sz="1600" dirty="0">
              <a:solidFill>
                <a:schemeClr val="bg1"/>
              </a:solidFill>
            </a:endParaRPr>
          </a:p>
          <a:p>
            <a:pPr algn="just"/>
            <a:r>
              <a:rPr lang="es-CL" sz="1600" dirty="0">
                <a:solidFill>
                  <a:schemeClr val="bg1"/>
                </a:solidFill>
              </a:rPr>
              <a:t>Este proceso de estudio y análisis constituye una metodología de preparación y evaluación de proyectos para determinar la rentabilidad socioeconómica y privada. </a:t>
            </a:r>
            <a:r>
              <a:rPr lang="es-CL" sz="1600" b="1" dirty="0">
                <a:solidFill>
                  <a:schemeClr val="bg1"/>
                </a:solidFill>
              </a:rPr>
              <a:t>Es una herramienta que contribuye para tomar una decisión sobre la mejor alternativa de ejecución e inversión, permitiendo con ello, optimizar la utilización de los recursos de inversión al comparar los beneficios y los costos asociados a un proyecto. </a:t>
            </a:r>
          </a:p>
        </p:txBody>
      </p:sp>
    </p:spTree>
    <p:extLst>
      <p:ext uri="{BB962C8B-B14F-4D97-AF65-F5344CB8AC3E}">
        <p14:creationId xmlns:p14="http://schemas.microsoft.com/office/powerpoint/2010/main" val="11495516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77</a:t>
            </a:fld>
            <a:endParaRPr lang="es-ES" altLang="es-CL"/>
          </a:p>
        </p:txBody>
      </p:sp>
      <p:sp>
        <p:nvSpPr>
          <p:cNvPr id="7" name="TextBox 6"/>
          <p:cNvSpPr txBox="1"/>
          <p:nvPr/>
        </p:nvSpPr>
        <p:spPr>
          <a:xfrm>
            <a:off x="1788808" y="539263"/>
            <a:ext cx="7086600" cy="584775"/>
          </a:xfrm>
          <a:prstGeom prst="rect">
            <a:avLst/>
          </a:prstGeom>
          <a:noFill/>
        </p:spPr>
        <p:txBody>
          <a:bodyPr wrap="square" rtlCol="0">
            <a:spAutoFit/>
          </a:bodyPr>
          <a:lstStyle/>
          <a:p>
            <a:pPr marL="571500" indent="-571500" algn="just">
              <a:buFont typeface="+mj-lt"/>
              <a:buAutoNum type="romanUcPeriod"/>
            </a:pPr>
            <a:r>
              <a:rPr lang="es-CL" sz="3200" dirty="0"/>
              <a:t>Preparación de un Proyecto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9" y="1321571"/>
            <a:ext cx="7621588" cy="51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151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78</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a:pPr>
            <a:r>
              <a:rPr lang="es-CL" sz="3200" dirty="0"/>
              <a:t>Preparación de un Proyecto</a:t>
            </a:r>
          </a:p>
        </p:txBody>
      </p:sp>
      <p:sp>
        <p:nvSpPr>
          <p:cNvPr id="3" name="TextBox 2"/>
          <p:cNvSpPr txBox="1"/>
          <p:nvPr/>
        </p:nvSpPr>
        <p:spPr>
          <a:xfrm>
            <a:off x="2209800" y="2235201"/>
            <a:ext cx="7581900" cy="2800767"/>
          </a:xfrm>
          <a:prstGeom prst="rect">
            <a:avLst/>
          </a:prstGeom>
          <a:noFill/>
        </p:spPr>
        <p:txBody>
          <a:bodyPr wrap="square" rtlCol="0">
            <a:spAutoFit/>
          </a:bodyPr>
          <a:lstStyle/>
          <a:p>
            <a:pPr algn="just"/>
            <a:r>
              <a:rPr lang="es-CL" sz="1600" b="1" dirty="0"/>
              <a:t>Identificación del proyecto</a:t>
            </a:r>
          </a:p>
          <a:p>
            <a:pPr algn="just"/>
            <a:endParaRPr lang="es-CL" sz="1600" b="1" dirty="0"/>
          </a:p>
          <a:p>
            <a:pPr algn="just"/>
            <a:endParaRPr lang="es-CL" sz="1600" dirty="0"/>
          </a:p>
          <a:p>
            <a:pPr algn="just"/>
            <a:r>
              <a:rPr lang="es-CL" sz="1600" dirty="0"/>
              <a:t>La etapa de identificación del proyecto, dado el recojo de datos o la idea, es un proceso de </a:t>
            </a:r>
            <a:r>
              <a:rPr lang="es-CL" sz="1600" b="1" dirty="0"/>
              <a:t>reconocimiento del problema, necesidad u oportunidad del proyecto privado o socioeconómico</a:t>
            </a:r>
            <a:r>
              <a:rPr lang="es-CL" sz="1600" dirty="0"/>
              <a:t>. Esta identificación antecede a la preparación y evaluación del proyecto de inversión. Como los proyectos son la búsqueda de una alternativa para resolver problema con la inversión o producción de un bien o servicio, es necesaria especificar las causas y efectos del problema, participantes, objetivos, metas y alternativas de solución usando estadísticas y diagramas.</a:t>
            </a:r>
          </a:p>
        </p:txBody>
      </p:sp>
    </p:spTree>
    <p:extLst>
      <p:ext uri="{BB962C8B-B14F-4D97-AF65-F5344CB8AC3E}">
        <p14:creationId xmlns:p14="http://schemas.microsoft.com/office/powerpoint/2010/main" val="4974349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79</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a:pPr>
            <a:r>
              <a:rPr lang="es-CL" sz="3200" dirty="0"/>
              <a:t>Preparación de un Proyecto</a:t>
            </a:r>
          </a:p>
        </p:txBody>
      </p:sp>
      <p:sp>
        <p:nvSpPr>
          <p:cNvPr id="3" name="TextBox 2"/>
          <p:cNvSpPr txBox="1"/>
          <p:nvPr/>
        </p:nvSpPr>
        <p:spPr>
          <a:xfrm>
            <a:off x="2209801" y="2235200"/>
            <a:ext cx="7736647" cy="4278094"/>
          </a:xfrm>
          <a:prstGeom prst="rect">
            <a:avLst/>
          </a:prstGeom>
          <a:noFill/>
        </p:spPr>
        <p:txBody>
          <a:bodyPr wrap="square" rtlCol="0">
            <a:spAutoFit/>
          </a:bodyPr>
          <a:lstStyle/>
          <a:p>
            <a:pPr algn="just"/>
            <a:r>
              <a:rPr lang="es-CL" sz="1600" b="1" dirty="0"/>
              <a:t>Preparación o formulación del proyecto </a:t>
            </a:r>
          </a:p>
          <a:p>
            <a:pPr algn="just"/>
            <a:endParaRPr lang="es-CL" sz="1600" dirty="0"/>
          </a:p>
          <a:p>
            <a:pPr algn="just"/>
            <a:r>
              <a:rPr lang="es-CL" sz="1600" b="1" dirty="0"/>
              <a:t>Es la etapa de recopilación, procesamiento y análisis de los antecedentes </a:t>
            </a:r>
            <a:r>
              <a:rPr lang="es-CL" sz="1600" dirty="0"/>
              <a:t>en base a la identificación del problema, realizando un diagnóstico de la situación actual, estudio de mercado, técnico, métodos, operaciones, procesos, legal, financiero, ambiental y otros, </a:t>
            </a:r>
            <a:r>
              <a:rPr lang="es-CL" sz="1600" b="1" dirty="0"/>
              <a:t>para elaborar la mejor alternativa de solución </a:t>
            </a:r>
            <a:r>
              <a:rPr lang="es-CL" sz="1600" dirty="0"/>
              <a:t>y que permita justificar la ejecución del proyecto. El objetivo es formular un plan de acción para la producción de bienes o servicios, con el propósito de obtener ventajas financieras, y económicas.</a:t>
            </a:r>
          </a:p>
          <a:p>
            <a:pPr algn="just"/>
            <a:endParaRPr lang="es-CL" sz="1600" dirty="0"/>
          </a:p>
          <a:p>
            <a:pPr algn="just"/>
            <a:r>
              <a:rPr lang="es-CL" sz="1600" dirty="0"/>
              <a:t>Se trata de obtener información primaria o secundaria acerca del sector de intervención, demográfico, geográfico y del mercado, aspectos técnicos como tamaño, localización e ingeniería del proyecto, aspectos medioambientales, administrativos, organizacionales, legales, financieros, ambientales, aspectos tributarios y fuentes de financiamiento, y sistematizar la información obtenida en estudios técnico-económicos-financieros para su evaluación.</a:t>
            </a:r>
          </a:p>
        </p:txBody>
      </p:sp>
    </p:spTree>
    <p:extLst>
      <p:ext uri="{BB962C8B-B14F-4D97-AF65-F5344CB8AC3E}">
        <p14:creationId xmlns:p14="http://schemas.microsoft.com/office/powerpoint/2010/main" val="32338558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1923" y="1692331"/>
            <a:ext cx="7206017" cy="584775"/>
          </a:xfrm>
          <a:prstGeom prst="rect">
            <a:avLst/>
          </a:prstGeom>
          <a:noFill/>
        </p:spPr>
        <p:txBody>
          <a:bodyPr wrap="square" rtlCol="0">
            <a:spAutoFit/>
          </a:bodyPr>
          <a:lstStyle/>
          <a:p>
            <a:r>
              <a:rPr lang="es-CL" sz="3200" dirty="0">
                <a:latin typeface="+mj-lt"/>
              </a:rPr>
              <a:t>Objetivos generales del curso</a:t>
            </a:r>
          </a:p>
        </p:txBody>
      </p:sp>
      <p:sp>
        <p:nvSpPr>
          <p:cNvPr id="6" name="TextBox 5"/>
          <p:cNvSpPr txBox="1"/>
          <p:nvPr/>
        </p:nvSpPr>
        <p:spPr>
          <a:xfrm>
            <a:off x="4003704" y="2910319"/>
            <a:ext cx="5076959" cy="3139321"/>
          </a:xfrm>
          <a:prstGeom prst="rect">
            <a:avLst/>
          </a:prstGeom>
          <a:noFill/>
        </p:spPr>
        <p:txBody>
          <a:bodyPr wrap="square" rtlCol="0">
            <a:spAutoFit/>
          </a:bodyPr>
          <a:lstStyle/>
          <a:p>
            <a:pPr marL="285750" indent="-285750" algn="just">
              <a:buFont typeface="Arial" panose="020B0604020202020204" pitchFamily="34" charset="0"/>
              <a:buChar char="•"/>
            </a:pPr>
            <a:r>
              <a:rPr lang="es-CL" dirty="0"/>
              <a:t>Concepto de Proyecto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El Objetivo de un Proyecto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El ciclo de vida de un Proyecto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Los atributos de un Proyecto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El plan para administrar un Proyecto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Los factores decisivos para el éxito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a:t>
            </a:fld>
            <a:endParaRPr lang="es-ES" altLang="es-CL"/>
          </a:p>
        </p:txBody>
      </p:sp>
    </p:spTree>
    <p:extLst>
      <p:ext uri="{BB962C8B-B14F-4D97-AF65-F5344CB8AC3E}">
        <p14:creationId xmlns:p14="http://schemas.microsoft.com/office/powerpoint/2010/main" val="5684465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80</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a:pPr>
            <a:r>
              <a:rPr lang="es-CL" sz="3200" dirty="0"/>
              <a:t>Preparación de un Proyecto</a:t>
            </a:r>
          </a:p>
        </p:txBody>
      </p:sp>
      <p:sp>
        <p:nvSpPr>
          <p:cNvPr id="3" name="TextBox 2"/>
          <p:cNvSpPr txBox="1"/>
          <p:nvPr/>
        </p:nvSpPr>
        <p:spPr>
          <a:xfrm>
            <a:off x="2209801" y="2235200"/>
            <a:ext cx="7251700" cy="4278094"/>
          </a:xfrm>
          <a:prstGeom prst="rect">
            <a:avLst/>
          </a:prstGeom>
          <a:noFill/>
        </p:spPr>
        <p:txBody>
          <a:bodyPr wrap="square" rtlCol="0">
            <a:spAutoFit/>
          </a:bodyPr>
          <a:lstStyle/>
          <a:p>
            <a:pPr algn="just"/>
            <a:r>
              <a:rPr lang="es-CL" sz="1600" b="1" dirty="0"/>
              <a:t>Evaluación del proyecto</a:t>
            </a:r>
          </a:p>
          <a:p>
            <a:pPr algn="just"/>
            <a:endParaRPr lang="es-CL" sz="1600" dirty="0"/>
          </a:p>
          <a:p>
            <a:pPr algn="just"/>
            <a:r>
              <a:rPr lang="es-CL" sz="1600" b="1" dirty="0"/>
              <a:t>Es un proceso de comparación y selección de la mejor alternativa en base a indicares técnico-económica en un flujo de caja, para la ejecución del proyecto en cuatro ámbitos: financiero, económico, social y ambiental</a:t>
            </a:r>
            <a:r>
              <a:rPr lang="es-CL" sz="1600" dirty="0"/>
              <a:t>. Para la evaluación generalmente se adopta el análisis costo-beneficio o el enfoque costo-eficiencia, en función de posibilidades de cuantificación y valoración de los beneficios del proyecto.</a:t>
            </a:r>
          </a:p>
          <a:p>
            <a:pPr algn="just"/>
            <a:endParaRPr lang="es-CL" sz="1600" dirty="0"/>
          </a:p>
          <a:p>
            <a:pPr algn="just"/>
            <a:r>
              <a:rPr lang="es-CL" sz="1600" dirty="0"/>
              <a:t>El objetivo es emitir un juicio, es decir juzgar la bondad del plan elaborado, con el propósito de asignar óptimamente los recursos. La evaluación es un instrumento de asignación de recursos en vista de coherencia y viabilidad del proyecto, para ello se estima los índices de rentabilidad cuantitativa (VAN, TIR, CAE, y otros), cualitativa (bienestar, calidad de vida, equidad y otros) y análisis de sensibilidad de las variable involucrada tanto privado o socioeconómico. </a:t>
            </a:r>
          </a:p>
        </p:txBody>
      </p:sp>
    </p:spTree>
    <p:extLst>
      <p:ext uri="{BB962C8B-B14F-4D97-AF65-F5344CB8AC3E}">
        <p14:creationId xmlns:p14="http://schemas.microsoft.com/office/powerpoint/2010/main" val="3054372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81</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2171700" y="2514600"/>
            <a:ext cx="7404100" cy="1815882"/>
          </a:xfrm>
          <a:prstGeom prst="rect">
            <a:avLst/>
          </a:prstGeom>
          <a:solidFill>
            <a:schemeClr val="tx2"/>
          </a:solidFill>
        </p:spPr>
        <p:txBody>
          <a:bodyPr wrap="square" rtlCol="0">
            <a:spAutoFit/>
          </a:bodyPr>
          <a:lstStyle/>
          <a:p>
            <a:pPr algn="just"/>
            <a:r>
              <a:rPr lang="es-CL" sz="1600" dirty="0">
                <a:solidFill>
                  <a:schemeClr val="bg1"/>
                </a:solidFill>
              </a:rPr>
              <a:t>La Etapa de Organización de un proyecto consiste en definir la forma en que el equipo de desarrollo se integrará e interactuará con el medio que lo rodea. </a:t>
            </a:r>
          </a:p>
          <a:p>
            <a:pPr algn="just"/>
            <a:endParaRPr lang="es-CL" sz="1600" dirty="0">
              <a:solidFill>
                <a:schemeClr val="bg1"/>
              </a:solidFill>
            </a:endParaRPr>
          </a:p>
          <a:p>
            <a:pPr algn="just"/>
            <a:endParaRPr lang="es-CL" sz="1600" dirty="0">
              <a:solidFill>
                <a:schemeClr val="bg1"/>
              </a:solidFill>
            </a:endParaRPr>
          </a:p>
          <a:p>
            <a:pPr algn="just"/>
            <a:r>
              <a:rPr lang="es-CL" sz="1600" dirty="0">
                <a:solidFill>
                  <a:schemeClr val="bg1"/>
                </a:solidFill>
              </a:rPr>
              <a:t>No sólo consiste en definir organigramas, sino que también es crear un ambiente de trabajo altamente productivo, en el cual cada persona pueda dar su mejor contribución, conozca exactamente lo que debe hacer, cuando hacerlo y como hacerlo.  </a:t>
            </a:r>
          </a:p>
        </p:txBody>
      </p:sp>
    </p:spTree>
    <p:extLst>
      <p:ext uri="{BB962C8B-B14F-4D97-AF65-F5344CB8AC3E}">
        <p14:creationId xmlns:p14="http://schemas.microsoft.com/office/powerpoint/2010/main" val="34573320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82</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2171700" y="2514600"/>
            <a:ext cx="7607300" cy="3293209"/>
          </a:xfrm>
          <a:prstGeom prst="rect">
            <a:avLst/>
          </a:prstGeom>
          <a:solidFill>
            <a:schemeClr val="tx2"/>
          </a:solidFill>
        </p:spPr>
        <p:txBody>
          <a:bodyPr wrap="square" rtlCol="0">
            <a:spAutoFit/>
          </a:bodyPr>
          <a:lstStyle/>
          <a:p>
            <a:pPr algn="just"/>
            <a:r>
              <a:rPr lang="es-CL" sz="1600" dirty="0">
                <a:solidFill>
                  <a:schemeClr val="bg1"/>
                </a:solidFill>
              </a:rPr>
              <a:t>La identificación y análisis de los factores relevantes para la organización del proyecto, corresponderá a cinco agrupaciones o categorías interrelacionadas entre sí, ellas son:</a:t>
            </a:r>
          </a:p>
          <a:p>
            <a:pPr algn="just"/>
            <a:endParaRPr lang="es-CL" sz="1600" dirty="0">
              <a:solidFill>
                <a:schemeClr val="bg1"/>
              </a:solidFill>
            </a:endParaRPr>
          </a:p>
          <a:p>
            <a:pPr algn="just"/>
            <a:endParaRPr lang="es-CL" sz="1600" dirty="0">
              <a:solidFill>
                <a:schemeClr val="bg1"/>
              </a:solidFill>
            </a:endParaRPr>
          </a:p>
          <a:p>
            <a:pPr marL="400050" indent="-400050" algn="just">
              <a:buFont typeface="+mj-lt"/>
              <a:buAutoNum type="romanLcPeriod"/>
            </a:pPr>
            <a:r>
              <a:rPr lang="es-CL" sz="1600" i="1" dirty="0">
                <a:solidFill>
                  <a:schemeClr val="bg1"/>
                </a:solidFill>
              </a:rPr>
              <a:t>Participación de los directivos y su equipo en la organización del proyecto en general.</a:t>
            </a:r>
          </a:p>
          <a:p>
            <a:pPr marL="400050" indent="-400050" algn="just">
              <a:buFont typeface="+mj-lt"/>
              <a:buAutoNum type="romanLcPeriod"/>
            </a:pPr>
            <a:endParaRPr lang="es-CL" sz="1600" i="1" dirty="0">
              <a:solidFill>
                <a:schemeClr val="bg1"/>
              </a:solidFill>
            </a:endParaRPr>
          </a:p>
          <a:p>
            <a:pPr marL="400050" indent="-400050" algn="just">
              <a:buFont typeface="+mj-lt"/>
              <a:buAutoNum type="romanLcPeriod"/>
            </a:pPr>
            <a:r>
              <a:rPr lang="es-CL" sz="1600" i="1" dirty="0">
                <a:solidFill>
                  <a:schemeClr val="bg1"/>
                </a:solidFill>
              </a:rPr>
              <a:t>Relación con la organización permanente de la empresa.</a:t>
            </a:r>
          </a:p>
          <a:p>
            <a:pPr marL="400050" indent="-400050" algn="just">
              <a:buFont typeface="+mj-lt"/>
              <a:buAutoNum type="romanLcPeriod"/>
            </a:pPr>
            <a:endParaRPr lang="es-CL" sz="1600" i="1" dirty="0">
              <a:solidFill>
                <a:schemeClr val="bg1"/>
              </a:solidFill>
            </a:endParaRPr>
          </a:p>
          <a:p>
            <a:pPr marL="400050" indent="-400050" algn="just">
              <a:buFont typeface="+mj-lt"/>
              <a:buAutoNum type="romanLcPeriod"/>
            </a:pPr>
            <a:r>
              <a:rPr lang="es-CL" sz="1600" i="1" dirty="0">
                <a:solidFill>
                  <a:schemeClr val="bg1"/>
                </a:solidFill>
              </a:rPr>
              <a:t>Características propias del proyecto en cuestión.</a:t>
            </a:r>
          </a:p>
          <a:p>
            <a:pPr marL="400050" indent="-400050" algn="just">
              <a:buFont typeface="+mj-lt"/>
              <a:buAutoNum type="romanLcPeriod"/>
            </a:pPr>
            <a:endParaRPr lang="es-CL" sz="1600" i="1" dirty="0">
              <a:solidFill>
                <a:schemeClr val="bg1"/>
              </a:solidFill>
            </a:endParaRPr>
          </a:p>
          <a:p>
            <a:pPr marL="400050" indent="-400050" algn="just">
              <a:buFont typeface="+mj-lt"/>
              <a:buAutoNum type="romanLcPeriod"/>
            </a:pPr>
            <a:r>
              <a:rPr lang="es-CL" sz="1600" i="1" dirty="0">
                <a:solidFill>
                  <a:schemeClr val="bg1"/>
                </a:solidFill>
              </a:rPr>
              <a:t>Análisis de fortalezas, debilidades y participación de terceros.</a:t>
            </a:r>
          </a:p>
          <a:p>
            <a:pPr marL="400050" indent="-400050" algn="just">
              <a:buFont typeface="+mj-lt"/>
              <a:buAutoNum type="romanLcPeriod"/>
            </a:pPr>
            <a:endParaRPr lang="es-CL" sz="1600" i="1" dirty="0">
              <a:solidFill>
                <a:schemeClr val="bg1"/>
              </a:solidFill>
            </a:endParaRPr>
          </a:p>
          <a:p>
            <a:pPr marL="400050" indent="-400050" algn="just">
              <a:buFont typeface="+mj-lt"/>
              <a:buAutoNum type="romanLcPeriod"/>
            </a:pPr>
            <a:r>
              <a:rPr lang="es-CL" sz="1600" i="1" dirty="0">
                <a:solidFill>
                  <a:schemeClr val="bg1"/>
                </a:solidFill>
              </a:rPr>
              <a:t>Costes incrementales o marginales.</a:t>
            </a:r>
          </a:p>
        </p:txBody>
      </p:sp>
    </p:spTree>
    <p:extLst>
      <p:ext uri="{BB962C8B-B14F-4D97-AF65-F5344CB8AC3E}">
        <p14:creationId xmlns:p14="http://schemas.microsoft.com/office/powerpoint/2010/main" val="18113761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83</a:t>
            </a:fld>
            <a:endParaRPr lang="es-ES" altLang="es-CL"/>
          </a:p>
        </p:txBody>
      </p:sp>
      <p:sp>
        <p:nvSpPr>
          <p:cNvPr id="7" name="TextBox 6"/>
          <p:cNvSpPr txBox="1"/>
          <p:nvPr/>
        </p:nvSpPr>
        <p:spPr>
          <a:xfrm>
            <a:off x="1652621" y="558718"/>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2307887" y="1393253"/>
            <a:ext cx="7774747" cy="4869346"/>
          </a:xfrm>
          <a:prstGeom prst="rect">
            <a:avLst/>
          </a:prstGeom>
          <a:solidFill>
            <a:schemeClr val="tx2"/>
          </a:solidFill>
        </p:spPr>
        <p:txBody>
          <a:bodyPr wrap="square" rtlCol="0">
            <a:spAutoFit/>
          </a:bodyPr>
          <a:lstStyle/>
          <a:p>
            <a:pPr algn="just"/>
            <a:r>
              <a:rPr lang="es-CL" sz="1600" dirty="0">
                <a:solidFill>
                  <a:schemeClr val="bg1"/>
                </a:solidFill>
              </a:rPr>
              <a:t>Con las técnicas de desarrollo organizacional que existen en la actualidad, no hay una estructura óptima para todo tipo de proyectos, solamente existen mejores y peores soluciones, dependiendo de cada situación en particular.</a:t>
            </a:r>
          </a:p>
          <a:p>
            <a:pPr algn="just"/>
            <a:endParaRPr lang="es-CL" sz="900" dirty="0">
              <a:solidFill>
                <a:schemeClr val="bg1"/>
              </a:solidFill>
            </a:endParaRPr>
          </a:p>
          <a:p>
            <a:pPr algn="just"/>
            <a:r>
              <a:rPr lang="es-CL" sz="1600" dirty="0">
                <a:solidFill>
                  <a:schemeClr val="bg1"/>
                </a:solidFill>
              </a:rPr>
              <a:t>La relación entre el proyecto y la organización en el cuál éste se ejecuta dependerá de factores como:</a:t>
            </a:r>
          </a:p>
          <a:p>
            <a:pPr algn="just"/>
            <a:endParaRPr lang="es-CL" sz="800" dirty="0">
              <a:solidFill>
                <a:schemeClr val="bg1"/>
              </a:solidFill>
            </a:endParaRPr>
          </a:p>
          <a:p>
            <a:pPr marL="285750" indent="-285750" algn="just">
              <a:lnSpc>
                <a:spcPct val="150000"/>
              </a:lnSpc>
              <a:buFont typeface="Arial" panose="020B0604020202020204" pitchFamily="34" charset="0"/>
              <a:buChar char="•"/>
            </a:pPr>
            <a:r>
              <a:rPr lang="es-CL" sz="1600" b="1" dirty="0">
                <a:solidFill>
                  <a:schemeClr val="bg1"/>
                </a:solidFill>
              </a:rPr>
              <a:t>Tamaño del proyecto.</a:t>
            </a:r>
          </a:p>
          <a:p>
            <a:pPr marL="285750" indent="-285750" algn="just">
              <a:lnSpc>
                <a:spcPct val="150000"/>
              </a:lnSpc>
              <a:buFont typeface="Arial" panose="020B0604020202020204" pitchFamily="34" charset="0"/>
              <a:buChar char="•"/>
            </a:pPr>
            <a:r>
              <a:rPr lang="es-CL" sz="1600" b="1" dirty="0">
                <a:solidFill>
                  <a:schemeClr val="bg1"/>
                </a:solidFill>
              </a:rPr>
              <a:t>Impacto en el medio ambiente.</a:t>
            </a:r>
          </a:p>
          <a:p>
            <a:pPr marL="285750" indent="-285750" algn="just">
              <a:lnSpc>
                <a:spcPct val="150000"/>
              </a:lnSpc>
              <a:buFont typeface="Arial" panose="020B0604020202020204" pitchFamily="34" charset="0"/>
              <a:buChar char="•"/>
            </a:pPr>
            <a:r>
              <a:rPr lang="es-CL" sz="1600" b="1" dirty="0">
                <a:solidFill>
                  <a:schemeClr val="bg1"/>
                </a:solidFill>
              </a:rPr>
              <a:t>Tipo de cliente (interno o externo).</a:t>
            </a:r>
          </a:p>
          <a:p>
            <a:pPr marL="285750" indent="-285750" algn="just">
              <a:lnSpc>
                <a:spcPct val="150000"/>
              </a:lnSpc>
              <a:buFont typeface="Arial" panose="020B0604020202020204" pitchFamily="34" charset="0"/>
              <a:buChar char="•"/>
            </a:pPr>
            <a:r>
              <a:rPr lang="es-CL" sz="1600" b="1" dirty="0">
                <a:solidFill>
                  <a:schemeClr val="bg1"/>
                </a:solidFill>
              </a:rPr>
              <a:t>Cultura.</a:t>
            </a:r>
          </a:p>
          <a:p>
            <a:pPr marL="285750" indent="-285750" algn="just">
              <a:lnSpc>
                <a:spcPct val="150000"/>
              </a:lnSpc>
              <a:buFont typeface="Arial" panose="020B0604020202020204" pitchFamily="34" charset="0"/>
              <a:buChar char="•"/>
            </a:pPr>
            <a:r>
              <a:rPr lang="es-CL" sz="1600" b="1" dirty="0">
                <a:solidFill>
                  <a:schemeClr val="bg1"/>
                </a:solidFill>
              </a:rPr>
              <a:t>Complejidad.</a:t>
            </a:r>
          </a:p>
          <a:p>
            <a:pPr marL="285750" indent="-285750" algn="just">
              <a:lnSpc>
                <a:spcPct val="150000"/>
              </a:lnSpc>
              <a:buFont typeface="Arial" panose="020B0604020202020204" pitchFamily="34" charset="0"/>
              <a:buChar char="•"/>
            </a:pPr>
            <a:r>
              <a:rPr lang="es-CL" sz="1600" b="1" dirty="0">
                <a:solidFill>
                  <a:schemeClr val="bg1"/>
                </a:solidFill>
              </a:rPr>
              <a:t>Recursos disponibles.</a:t>
            </a:r>
          </a:p>
          <a:p>
            <a:pPr marL="285750" indent="-285750" algn="just">
              <a:lnSpc>
                <a:spcPct val="150000"/>
              </a:lnSpc>
              <a:buFont typeface="Arial" panose="020B0604020202020204" pitchFamily="34" charset="0"/>
              <a:buChar char="•"/>
            </a:pPr>
            <a:r>
              <a:rPr lang="es-CL" sz="1600" b="1" dirty="0">
                <a:solidFill>
                  <a:schemeClr val="bg1"/>
                </a:solidFill>
              </a:rPr>
              <a:t>Modalidad contractual.</a:t>
            </a:r>
          </a:p>
          <a:p>
            <a:pPr marL="285750" indent="-285750" algn="just">
              <a:lnSpc>
                <a:spcPct val="150000"/>
              </a:lnSpc>
              <a:buFont typeface="Arial" panose="020B0604020202020204" pitchFamily="34" charset="0"/>
              <a:buChar char="•"/>
            </a:pPr>
            <a:r>
              <a:rPr lang="es-CL" sz="1600" b="1" dirty="0">
                <a:solidFill>
                  <a:schemeClr val="bg1"/>
                </a:solidFill>
              </a:rPr>
              <a:t>Circunstancias.</a:t>
            </a:r>
          </a:p>
          <a:p>
            <a:pPr marL="285750" indent="-285750" algn="just">
              <a:lnSpc>
                <a:spcPct val="150000"/>
              </a:lnSpc>
              <a:buFont typeface="Arial" panose="020B0604020202020204" pitchFamily="34" charset="0"/>
              <a:buChar char="•"/>
            </a:pPr>
            <a:r>
              <a:rPr lang="es-CL" sz="1600" b="1" dirty="0">
                <a:solidFill>
                  <a:schemeClr val="bg1"/>
                </a:solidFill>
              </a:rPr>
              <a:t>Otros factores relevantes.</a:t>
            </a:r>
          </a:p>
        </p:txBody>
      </p:sp>
    </p:spTree>
    <p:extLst>
      <p:ext uri="{BB962C8B-B14F-4D97-AF65-F5344CB8AC3E}">
        <p14:creationId xmlns:p14="http://schemas.microsoft.com/office/powerpoint/2010/main" val="5889245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84</a:t>
            </a:fld>
            <a:endParaRPr lang="es-ES" altLang="es-CL"/>
          </a:p>
        </p:txBody>
      </p:sp>
      <p:sp>
        <p:nvSpPr>
          <p:cNvPr id="7" name="TextBox 6"/>
          <p:cNvSpPr txBox="1"/>
          <p:nvPr/>
        </p:nvSpPr>
        <p:spPr>
          <a:xfrm>
            <a:off x="1710988" y="604480"/>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2045241" y="1534866"/>
            <a:ext cx="7774747" cy="2554545"/>
          </a:xfrm>
          <a:prstGeom prst="rect">
            <a:avLst/>
          </a:prstGeom>
          <a:solidFill>
            <a:schemeClr val="tx2"/>
          </a:solidFill>
        </p:spPr>
        <p:txBody>
          <a:bodyPr wrap="square" rtlCol="0">
            <a:spAutoFit/>
          </a:bodyPr>
          <a:lstStyle/>
          <a:p>
            <a:pPr marL="400050" indent="-400050" algn="just">
              <a:buFont typeface="+mj-lt"/>
              <a:buAutoNum type="romanLcPeriod"/>
            </a:pPr>
            <a:r>
              <a:rPr lang="es-CL" sz="1600" b="1" dirty="0">
                <a:solidFill>
                  <a:schemeClr val="bg1"/>
                </a:solidFill>
              </a:rPr>
              <a:t>Organización Funcional</a:t>
            </a:r>
          </a:p>
          <a:p>
            <a:pPr marL="400050" indent="-400050" algn="just">
              <a:buFont typeface="+mj-lt"/>
              <a:buAutoNum type="romanLcPeriod"/>
            </a:pPr>
            <a:endParaRPr lang="es-CL" sz="1600" dirty="0">
              <a:solidFill>
                <a:schemeClr val="bg1"/>
              </a:solidFill>
            </a:endParaRPr>
          </a:p>
          <a:p>
            <a:pPr algn="just"/>
            <a:r>
              <a:rPr lang="es-CL" sz="1600" dirty="0">
                <a:solidFill>
                  <a:schemeClr val="bg1"/>
                </a:solidFill>
              </a:rPr>
              <a:t>La organización funcional clásica, es una jerarquía donde cada empleado tiene un superior claramente establecido. Los miembros están agrupados según la especialidad: producción, comercialización, ingeniería y contabilidad a nivel superior. Éstas, a su vez, se pueden subdividir en organizaciones funcionales, tales como mecánica y eléctrica, que respaldan el negocio de la organización más grande. </a:t>
            </a:r>
          </a:p>
          <a:p>
            <a:pPr algn="just"/>
            <a:endParaRPr lang="es-CL" sz="1600" dirty="0">
              <a:solidFill>
                <a:schemeClr val="bg1"/>
              </a:solidFill>
            </a:endParaRPr>
          </a:p>
          <a:p>
            <a:pPr algn="just"/>
            <a:r>
              <a:rPr lang="es-CL" sz="1600" dirty="0">
                <a:solidFill>
                  <a:schemeClr val="bg1"/>
                </a:solidFill>
              </a:rPr>
              <a:t>Las organizaciones funcionales también tienen proyectos; sin embargo, el alcance del proyecto generalmente se restringe a los límites de la función.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851" y="4459062"/>
            <a:ext cx="3451335" cy="226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1733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85</a:t>
            </a:fld>
            <a:endParaRPr lang="es-ES" altLang="es-CL"/>
          </a:p>
        </p:txBody>
      </p:sp>
      <p:sp>
        <p:nvSpPr>
          <p:cNvPr id="7" name="TextBox 6"/>
          <p:cNvSpPr txBox="1"/>
          <p:nvPr/>
        </p:nvSpPr>
        <p:spPr>
          <a:xfrm>
            <a:off x="1769353" y="628537"/>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1928509" y="1484305"/>
            <a:ext cx="7774747" cy="2308324"/>
          </a:xfrm>
          <a:prstGeom prst="rect">
            <a:avLst/>
          </a:prstGeom>
          <a:solidFill>
            <a:schemeClr val="tx2"/>
          </a:solidFill>
        </p:spPr>
        <p:txBody>
          <a:bodyPr wrap="square" rtlCol="0">
            <a:spAutoFit/>
          </a:bodyPr>
          <a:lstStyle/>
          <a:p>
            <a:pPr marL="400050" indent="-400050" algn="just">
              <a:buFont typeface="+mj-lt"/>
              <a:buAutoNum type="romanLcPeriod" startAt="2"/>
            </a:pPr>
            <a:r>
              <a:rPr lang="es-CL" sz="1600" b="1" dirty="0">
                <a:solidFill>
                  <a:schemeClr val="bg1"/>
                </a:solidFill>
              </a:rPr>
              <a:t>Organización por Proyecto</a:t>
            </a:r>
          </a:p>
          <a:p>
            <a:pPr marL="400050" indent="-400050" algn="just">
              <a:buFont typeface="+mj-lt"/>
              <a:buAutoNum type="romanLcPeriod" startAt="2"/>
            </a:pPr>
            <a:endParaRPr lang="es-CL" sz="1600" dirty="0">
              <a:solidFill>
                <a:schemeClr val="bg1"/>
              </a:solidFill>
            </a:endParaRPr>
          </a:p>
          <a:p>
            <a:pPr algn="just"/>
            <a:r>
              <a:rPr lang="es-CL" sz="1600" dirty="0">
                <a:solidFill>
                  <a:schemeClr val="bg1"/>
                </a:solidFill>
              </a:rPr>
              <a:t>En este modelo organizacional, todos o gran parte de los integrantes del equipo del proyecto trabajan con dedicación exclusiva al proyecto. El proyecto puede estar inserto en una organización madre o ser la organización en sí. En el extremo opuesto del espectro se encuentra la organización orientada a proyectos. En una organización orientada a proyectos, los miembros del equipo están frecuentemente ubicados en un mismo lugar. La mayoría de los recursos de la organización están involucrados en el trabajo del proyecto y los directores del proyecto cuentan con una gran independencia y autoridad.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702" y="4443212"/>
            <a:ext cx="3037961" cy="221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0674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859637" y="6451666"/>
            <a:ext cx="7619999" cy="365125"/>
          </a:xfrm>
        </p:spPr>
        <p:txBody>
          <a:bodyPr/>
          <a:lstStyle/>
          <a:p>
            <a:pPr>
              <a:defRPr/>
            </a:pPr>
            <a:fld id="{40E21FD1-4E99-49B7-81AC-64D4F292A000}" type="slidenum">
              <a:rPr lang="es-ES" altLang="es-CL" smtClean="0">
                <a:solidFill>
                  <a:srgbClr val="FF0000"/>
                </a:solidFill>
              </a:rPr>
              <a:pPr>
                <a:defRPr/>
              </a:pPr>
              <a:t>86</a:t>
            </a:fld>
            <a:endParaRPr lang="es-ES" altLang="es-CL">
              <a:solidFill>
                <a:srgbClr val="FF0000"/>
              </a:solidFill>
            </a:endParaRPr>
          </a:p>
        </p:txBody>
      </p:sp>
      <p:sp>
        <p:nvSpPr>
          <p:cNvPr id="7" name="TextBox 6"/>
          <p:cNvSpPr txBox="1"/>
          <p:nvPr/>
        </p:nvSpPr>
        <p:spPr>
          <a:xfrm>
            <a:off x="1730443" y="655232"/>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1996603" y="1538532"/>
            <a:ext cx="7774747" cy="2308324"/>
          </a:xfrm>
          <a:prstGeom prst="rect">
            <a:avLst/>
          </a:prstGeom>
          <a:solidFill>
            <a:schemeClr val="tx2"/>
          </a:solidFill>
        </p:spPr>
        <p:txBody>
          <a:bodyPr wrap="square" rtlCol="0">
            <a:spAutoFit/>
          </a:bodyPr>
          <a:lstStyle/>
          <a:p>
            <a:pPr marL="400050" indent="-400050" algn="just">
              <a:buFont typeface="+mj-lt"/>
              <a:buAutoNum type="romanLcPeriod" startAt="3"/>
            </a:pPr>
            <a:r>
              <a:rPr lang="es-CL" sz="1600" b="1" dirty="0">
                <a:solidFill>
                  <a:schemeClr val="bg1"/>
                </a:solidFill>
              </a:rPr>
              <a:t>Organización tipo Matricial</a:t>
            </a:r>
          </a:p>
          <a:p>
            <a:pPr marL="400050" indent="-400050" algn="just">
              <a:buFont typeface="+mj-lt"/>
              <a:buAutoNum type="romanLcPeriod" startAt="3"/>
            </a:pPr>
            <a:endParaRPr lang="es-CL" sz="1600" dirty="0">
              <a:solidFill>
                <a:schemeClr val="bg1"/>
              </a:solidFill>
            </a:endParaRPr>
          </a:p>
          <a:p>
            <a:pPr algn="just"/>
            <a:r>
              <a:rPr lang="es-CL" sz="1600" dirty="0">
                <a:solidFill>
                  <a:schemeClr val="bg1"/>
                </a:solidFill>
              </a:rPr>
              <a:t>Las organizaciones matriciales, presentan una mezcla de características de las organizaciones funcionales y de las orientadas a proyectos. Las matriciales débiles mantienen muchas de las características de las organizaciones funcionales y el director del proyecto es más un coordinador que un director. De forma similar, las matriciales fuertes tienen muchas de las características de las organizaciones orientadas a proyectos; pueden tener directores de proyectos a dedicación completa con considerable autoridad y personal administrativo de dedicación completa.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256" y="4171059"/>
            <a:ext cx="3815566" cy="255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7765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765300" y="6432303"/>
            <a:ext cx="7619999" cy="365125"/>
          </a:xfrm>
        </p:spPr>
        <p:txBody>
          <a:bodyPr/>
          <a:lstStyle/>
          <a:p>
            <a:pPr>
              <a:defRPr/>
            </a:pPr>
            <a:fld id="{40E21FD1-4E99-49B7-81AC-64D4F292A000}" type="slidenum">
              <a:rPr lang="es-ES" altLang="es-CL" smtClean="0"/>
              <a:pPr>
                <a:defRPr/>
              </a:pPr>
              <a:t>87</a:t>
            </a:fld>
            <a:endParaRPr lang="es-ES" altLang="es-CL"/>
          </a:p>
        </p:txBody>
      </p:sp>
      <p:sp>
        <p:nvSpPr>
          <p:cNvPr id="7" name="TextBox 6"/>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2"/>
            </a:pPr>
            <a:r>
              <a:rPr lang="es-CL" sz="3200" dirty="0"/>
              <a:t>Organización de un Proyecto</a:t>
            </a:r>
          </a:p>
        </p:txBody>
      </p:sp>
      <p:sp>
        <p:nvSpPr>
          <p:cNvPr id="3" name="TextBox 2"/>
          <p:cNvSpPr txBox="1"/>
          <p:nvPr/>
        </p:nvSpPr>
        <p:spPr>
          <a:xfrm>
            <a:off x="2171700" y="1768932"/>
            <a:ext cx="7774747" cy="4278094"/>
          </a:xfrm>
          <a:prstGeom prst="rect">
            <a:avLst/>
          </a:prstGeom>
          <a:solidFill>
            <a:schemeClr val="tx2"/>
          </a:solidFill>
        </p:spPr>
        <p:txBody>
          <a:bodyPr wrap="square" rtlCol="0">
            <a:spAutoFit/>
          </a:bodyPr>
          <a:lstStyle/>
          <a:p>
            <a:pPr algn="just"/>
            <a:r>
              <a:rPr lang="es-CL" sz="1600" b="1" dirty="0">
                <a:solidFill>
                  <a:schemeClr val="bg1"/>
                </a:solidFill>
              </a:rPr>
              <a:t>Tipos de Modelos de Organización de Proyectos</a:t>
            </a:r>
          </a:p>
          <a:p>
            <a:pPr algn="just"/>
            <a:r>
              <a:rPr lang="es-CL" sz="1600" dirty="0">
                <a:solidFill>
                  <a:schemeClr val="bg1"/>
                </a:solidFill>
              </a:rPr>
              <a:t> </a:t>
            </a:r>
          </a:p>
          <a:p>
            <a:pPr algn="just"/>
            <a:r>
              <a:rPr lang="es-CL" sz="1600" dirty="0">
                <a:solidFill>
                  <a:schemeClr val="bg1"/>
                </a:solidFill>
              </a:rPr>
              <a:t>¿Qué tipo de Organización elegir? </a:t>
            </a:r>
          </a:p>
          <a:p>
            <a:pPr algn="just"/>
            <a:endParaRPr lang="es-CL" sz="1600" dirty="0">
              <a:solidFill>
                <a:schemeClr val="bg1"/>
              </a:solidFill>
            </a:endParaRPr>
          </a:p>
          <a:p>
            <a:pPr algn="just"/>
            <a:r>
              <a:rPr lang="es-CL" sz="1600" dirty="0">
                <a:solidFill>
                  <a:schemeClr val="bg1"/>
                </a:solidFill>
              </a:rPr>
              <a:t>Depende de diversos factores, como el tipo, tamaño y duración del proyecto, la organización de la empresa y la situación existente. Se considera la naturaleza del proyecto, las características, ventajas y desventajas de cada modelo, buscando la mejor prestación de ellos.</a:t>
            </a:r>
          </a:p>
          <a:p>
            <a:pPr algn="just"/>
            <a:endParaRPr lang="es-CL" sz="1600" dirty="0">
              <a:solidFill>
                <a:schemeClr val="bg1"/>
              </a:solidFill>
            </a:endParaRPr>
          </a:p>
          <a:p>
            <a:pPr algn="just"/>
            <a:r>
              <a:rPr lang="es-CL" sz="1600" b="1" dirty="0">
                <a:solidFill>
                  <a:schemeClr val="bg1"/>
                </a:solidFill>
              </a:rPr>
              <a:t>La organización funcional:</a:t>
            </a:r>
            <a:r>
              <a:rPr lang="es-CL" sz="1600" dirty="0">
                <a:solidFill>
                  <a:schemeClr val="bg1"/>
                </a:solidFill>
              </a:rPr>
              <a:t> Apta para proyectos que requieren alta tecnología o inversiones en equipos asociados a una función de la organización.</a:t>
            </a:r>
          </a:p>
          <a:p>
            <a:pPr algn="just"/>
            <a:endParaRPr lang="es-CL" sz="1600" dirty="0">
              <a:solidFill>
                <a:schemeClr val="bg1"/>
              </a:solidFill>
            </a:endParaRPr>
          </a:p>
          <a:p>
            <a:pPr algn="just"/>
            <a:r>
              <a:rPr lang="es-CL" sz="1600" b="1" dirty="0">
                <a:solidFill>
                  <a:schemeClr val="bg1"/>
                </a:solidFill>
              </a:rPr>
              <a:t>La organización por proyectos:</a:t>
            </a:r>
            <a:r>
              <a:rPr lang="es-CL" sz="1600" dirty="0">
                <a:solidFill>
                  <a:schemeClr val="bg1"/>
                </a:solidFill>
              </a:rPr>
              <a:t> Apta para proyectos repetitivos (Ej.: construcción) o “únicos” y complejos.</a:t>
            </a:r>
          </a:p>
          <a:p>
            <a:pPr algn="just"/>
            <a:endParaRPr lang="es-CL" sz="1600" dirty="0">
              <a:solidFill>
                <a:schemeClr val="bg1"/>
              </a:solidFill>
            </a:endParaRPr>
          </a:p>
          <a:p>
            <a:pPr algn="just"/>
            <a:r>
              <a:rPr lang="es-CL" sz="1600" b="1" dirty="0">
                <a:solidFill>
                  <a:schemeClr val="bg1"/>
                </a:solidFill>
              </a:rPr>
              <a:t>La organización matricial:</a:t>
            </a:r>
            <a:r>
              <a:rPr lang="es-CL" sz="1600" dirty="0">
                <a:solidFill>
                  <a:schemeClr val="bg1"/>
                </a:solidFill>
              </a:rPr>
              <a:t> Apta cuando se requiere integrar aportes de distintas áreas funcionales.</a:t>
            </a:r>
          </a:p>
        </p:txBody>
      </p:sp>
    </p:spTree>
    <p:extLst>
      <p:ext uri="{BB962C8B-B14F-4D97-AF65-F5344CB8AC3E}">
        <p14:creationId xmlns:p14="http://schemas.microsoft.com/office/powerpoint/2010/main" val="31539768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88</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3" name="TextBox 2"/>
          <p:cNvSpPr txBox="1"/>
          <p:nvPr/>
        </p:nvSpPr>
        <p:spPr>
          <a:xfrm>
            <a:off x="2565400" y="2286001"/>
            <a:ext cx="6972300" cy="2308324"/>
          </a:xfrm>
          <a:prstGeom prst="rect">
            <a:avLst/>
          </a:prstGeom>
          <a:solidFill>
            <a:schemeClr val="tx2"/>
          </a:solidFill>
        </p:spPr>
        <p:txBody>
          <a:bodyPr wrap="square" rtlCol="0">
            <a:spAutoFit/>
          </a:bodyPr>
          <a:lstStyle/>
          <a:p>
            <a:pPr algn="just"/>
            <a:r>
              <a:rPr lang="es-CL" sz="1600" b="1" dirty="0">
                <a:solidFill>
                  <a:schemeClr val="bg1"/>
                </a:solidFill>
              </a:rPr>
              <a:t>¿Qué se entiende por Planificación?</a:t>
            </a:r>
          </a:p>
          <a:p>
            <a:pPr algn="just"/>
            <a:endParaRPr lang="es-CL" sz="1600" dirty="0">
              <a:solidFill>
                <a:schemeClr val="bg1"/>
              </a:solidFill>
            </a:endParaRPr>
          </a:p>
          <a:p>
            <a:pPr algn="just"/>
            <a:r>
              <a:rPr lang="es-CL" sz="1600" dirty="0">
                <a:solidFill>
                  <a:schemeClr val="bg1"/>
                </a:solidFill>
              </a:rPr>
              <a:t>Los esfuerzos que se realizan a fin de cumplir objetivos y hacer realidad diversos propósitos se enmarcan dentro de una planificación. </a:t>
            </a:r>
          </a:p>
          <a:p>
            <a:pPr algn="just"/>
            <a:endParaRPr lang="es-CL" sz="1600" dirty="0">
              <a:solidFill>
                <a:schemeClr val="bg1"/>
              </a:solidFill>
            </a:endParaRPr>
          </a:p>
          <a:p>
            <a:pPr algn="just"/>
            <a:endParaRPr lang="es-CL" sz="1600" dirty="0">
              <a:solidFill>
                <a:schemeClr val="bg1"/>
              </a:solidFill>
            </a:endParaRPr>
          </a:p>
          <a:p>
            <a:pPr algn="just"/>
            <a:r>
              <a:rPr lang="es-CL" sz="1600" dirty="0">
                <a:solidFill>
                  <a:schemeClr val="bg1"/>
                </a:solidFill>
              </a:rPr>
              <a:t>Este proceso exige respetar una serie de pasos que se fijan en un primer momento, para lo cual aquellos que elaboran una planificación emplean diferentes herramientas y expresiones.</a:t>
            </a:r>
          </a:p>
        </p:txBody>
      </p:sp>
    </p:spTree>
    <p:extLst>
      <p:ext uri="{BB962C8B-B14F-4D97-AF65-F5344CB8AC3E}">
        <p14:creationId xmlns:p14="http://schemas.microsoft.com/office/powerpoint/2010/main" val="29890960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89</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3" name="TextBox 2"/>
          <p:cNvSpPr txBox="1"/>
          <p:nvPr/>
        </p:nvSpPr>
        <p:spPr>
          <a:xfrm>
            <a:off x="2565400" y="2286000"/>
            <a:ext cx="6972300" cy="1569660"/>
          </a:xfrm>
          <a:prstGeom prst="rect">
            <a:avLst/>
          </a:prstGeom>
          <a:solidFill>
            <a:schemeClr val="tx2"/>
          </a:solidFill>
        </p:spPr>
        <p:txBody>
          <a:bodyPr wrap="square" rtlCol="0">
            <a:spAutoFit/>
          </a:bodyPr>
          <a:lstStyle/>
          <a:p>
            <a:pPr algn="just"/>
            <a:r>
              <a:rPr lang="es-CL" sz="1600" b="1" dirty="0">
                <a:solidFill>
                  <a:schemeClr val="bg1"/>
                </a:solidFill>
              </a:rPr>
              <a:t>¿Qué se entiende por Planificación?</a:t>
            </a:r>
          </a:p>
          <a:p>
            <a:pPr algn="just"/>
            <a:endParaRPr lang="es-CL" sz="1600" dirty="0">
              <a:solidFill>
                <a:schemeClr val="bg1"/>
              </a:solidFill>
            </a:endParaRPr>
          </a:p>
          <a:p>
            <a:pPr algn="just"/>
            <a:r>
              <a:rPr lang="es-CL" sz="1600" dirty="0">
                <a:solidFill>
                  <a:schemeClr val="bg1"/>
                </a:solidFill>
              </a:rPr>
              <a:t>La planificación supone trabajar en una misma línea desde el comienzo de un proyecto, ya que se requieren múltiples acciones cuando se organiza cada uno de los proyectos. Su primer paso, dicen los expertos, es trazar el plan que luego será concretado.</a:t>
            </a:r>
          </a:p>
        </p:txBody>
      </p:sp>
    </p:spTree>
    <p:extLst>
      <p:ext uri="{BB962C8B-B14F-4D97-AF65-F5344CB8AC3E}">
        <p14:creationId xmlns:p14="http://schemas.microsoft.com/office/powerpoint/2010/main" val="41091912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5079" y="2725238"/>
            <a:ext cx="7461368" cy="1569660"/>
          </a:xfrm>
          <a:prstGeom prst="rect">
            <a:avLst/>
          </a:prstGeom>
          <a:noFill/>
        </p:spPr>
        <p:txBody>
          <a:bodyPr wrap="square" rtlCol="0">
            <a:spAutoFit/>
          </a:bodyPr>
          <a:lstStyle/>
          <a:p>
            <a:pPr algn="ctr"/>
            <a:r>
              <a:rPr lang="es-CL" sz="3200" dirty="0">
                <a:latin typeface="+mj-lt"/>
              </a:rPr>
              <a:t>Conceptos Generales </a:t>
            </a:r>
          </a:p>
          <a:p>
            <a:pPr algn="ctr"/>
            <a:r>
              <a:rPr lang="es-CL" sz="3200" dirty="0">
                <a:latin typeface="+mj-lt"/>
              </a:rPr>
              <a:t>acerca de la </a:t>
            </a:r>
          </a:p>
          <a:p>
            <a:pPr algn="ctr"/>
            <a:r>
              <a:rPr lang="es-CL" sz="3200" dirty="0">
                <a:latin typeface="+mj-lt"/>
              </a:rPr>
              <a:t>Administración de Proyectos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a:t>
            </a:fld>
            <a:endParaRPr lang="es-ES" altLang="es-CL"/>
          </a:p>
        </p:txBody>
      </p:sp>
    </p:spTree>
    <p:extLst>
      <p:ext uri="{BB962C8B-B14F-4D97-AF65-F5344CB8AC3E}">
        <p14:creationId xmlns:p14="http://schemas.microsoft.com/office/powerpoint/2010/main" val="483930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90</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3" name="TextBox 2"/>
          <p:cNvSpPr txBox="1"/>
          <p:nvPr/>
        </p:nvSpPr>
        <p:spPr>
          <a:xfrm>
            <a:off x="2565400" y="1917701"/>
            <a:ext cx="6972300" cy="4031873"/>
          </a:xfrm>
          <a:prstGeom prst="rect">
            <a:avLst/>
          </a:prstGeom>
          <a:solidFill>
            <a:schemeClr val="tx2"/>
          </a:solidFill>
        </p:spPr>
        <p:txBody>
          <a:bodyPr wrap="square" rtlCol="0">
            <a:spAutoFit/>
          </a:bodyPr>
          <a:lstStyle/>
          <a:p>
            <a:pPr algn="just"/>
            <a:r>
              <a:rPr lang="es-CL" sz="1600" b="1" dirty="0">
                <a:solidFill>
                  <a:schemeClr val="bg1"/>
                </a:solidFill>
              </a:rPr>
              <a:t>Definiciones de Planificación</a:t>
            </a:r>
          </a:p>
          <a:p>
            <a:pPr algn="just"/>
            <a:endParaRPr lang="es-CL" sz="1600" dirty="0">
              <a:solidFill>
                <a:schemeClr val="bg1"/>
              </a:solidFill>
            </a:endParaRPr>
          </a:p>
          <a:p>
            <a:pPr algn="just"/>
            <a:r>
              <a:rPr lang="es-CL" sz="1600" b="1" dirty="0" err="1">
                <a:solidFill>
                  <a:schemeClr val="bg1"/>
                </a:solidFill>
              </a:rPr>
              <a:t>Stoner</a:t>
            </a:r>
            <a:r>
              <a:rPr lang="es-CL" sz="1600" b="1" dirty="0">
                <a:solidFill>
                  <a:schemeClr val="bg1"/>
                </a:solidFill>
              </a:rPr>
              <a:t> y </a:t>
            </a:r>
            <a:r>
              <a:rPr lang="es-CL" sz="1600" b="1" dirty="0" err="1">
                <a:solidFill>
                  <a:schemeClr val="bg1"/>
                </a:solidFill>
              </a:rPr>
              <a:t>Goodstein</a:t>
            </a:r>
            <a:r>
              <a:rPr lang="es-CL" sz="1600" b="1" dirty="0">
                <a:solidFill>
                  <a:schemeClr val="bg1"/>
                </a:solidFill>
              </a:rPr>
              <a:t> </a:t>
            </a:r>
            <a:r>
              <a:rPr lang="es-CL" sz="1600" dirty="0">
                <a:solidFill>
                  <a:schemeClr val="bg1"/>
                </a:solidFill>
              </a:rPr>
              <a:t>están de acuerdo en que la planificación consiste en el proceso de establecer metas y escoger la mejor manera de alcanzarlas y una vez se tenga todo claro pueda emprenderse la acción. </a:t>
            </a:r>
          </a:p>
          <a:p>
            <a:pPr algn="just"/>
            <a:endParaRPr lang="es-CL" sz="1600" dirty="0">
              <a:solidFill>
                <a:schemeClr val="bg1"/>
              </a:solidFill>
            </a:endParaRPr>
          </a:p>
          <a:p>
            <a:pPr algn="just"/>
            <a:r>
              <a:rPr lang="es-CL" sz="1600" b="1" dirty="0">
                <a:solidFill>
                  <a:schemeClr val="bg1"/>
                </a:solidFill>
              </a:rPr>
              <a:t>Ortiz </a:t>
            </a:r>
            <a:r>
              <a:rPr lang="es-CL" sz="1600" dirty="0">
                <a:solidFill>
                  <a:schemeClr val="bg1"/>
                </a:solidFill>
              </a:rPr>
              <a:t>dice que sirve para saber de forma exacta qué cosas hará una organización para lograr sus objetivos como empresa. </a:t>
            </a:r>
          </a:p>
          <a:p>
            <a:pPr algn="just"/>
            <a:endParaRPr lang="es-CL" sz="1600" dirty="0">
              <a:solidFill>
                <a:schemeClr val="bg1"/>
              </a:solidFill>
            </a:endParaRPr>
          </a:p>
          <a:p>
            <a:pPr algn="just"/>
            <a:r>
              <a:rPr lang="es-CL" sz="1600" b="1" dirty="0" err="1">
                <a:solidFill>
                  <a:schemeClr val="bg1"/>
                </a:solidFill>
              </a:rPr>
              <a:t>Ackoff</a:t>
            </a:r>
            <a:r>
              <a:rPr lang="es-CL" sz="1600" b="1" dirty="0">
                <a:solidFill>
                  <a:schemeClr val="bg1"/>
                </a:solidFill>
              </a:rPr>
              <a:t> </a:t>
            </a:r>
            <a:r>
              <a:rPr lang="es-CL" sz="1600" dirty="0">
                <a:solidFill>
                  <a:schemeClr val="bg1"/>
                </a:solidFill>
              </a:rPr>
              <a:t>asegura que sirve para anticiparse a las acciones que es necesario realizar y la forma en la que se hará, para conseguir que la empresa obtenga los resultados que se espera en el tiempo establecido. </a:t>
            </a:r>
          </a:p>
          <a:p>
            <a:pPr algn="just"/>
            <a:endParaRPr lang="es-CL" sz="1600" dirty="0">
              <a:solidFill>
                <a:schemeClr val="bg1"/>
              </a:solidFill>
            </a:endParaRPr>
          </a:p>
          <a:p>
            <a:pPr algn="just"/>
            <a:r>
              <a:rPr lang="es-CL" sz="1600" b="1" dirty="0">
                <a:solidFill>
                  <a:schemeClr val="bg1"/>
                </a:solidFill>
              </a:rPr>
              <a:t>Terry </a:t>
            </a:r>
            <a:r>
              <a:rPr lang="es-CL" sz="1600" dirty="0">
                <a:solidFill>
                  <a:schemeClr val="bg1"/>
                </a:solidFill>
              </a:rPr>
              <a:t>dice que es un proceso en el que se selecciona la información y se hacen suposiciones con respecto al futuro, para poder establecer los objetivos de la organización y las maneras en las que serán buscados dichas metas.</a:t>
            </a:r>
          </a:p>
        </p:txBody>
      </p:sp>
    </p:spTree>
    <p:extLst>
      <p:ext uri="{BB962C8B-B14F-4D97-AF65-F5344CB8AC3E}">
        <p14:creationId xmlns:p14="http://schemas.microsoft.com/office/powerpoint/2010/main" val="7968603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91</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1917701"/>
            <a:ext cx="6972300" cy="2800767"/>
          </a:xfrm>
          <a:prstGeom prst="rect">
            <a:avLst/>
          </a:prstGeom>
          <a:solidFill>
            <a:schemeClr val="tx2"/>
          </a:solidFill>
        </p:spPr>
        <p:txBody>
          <a:bodyPr wrap="square" rtlCol="0">
            <a:spAutoFit/>
          </a:bodyPr>
          <a:lstStyle/>
          <a:p>
            <a:pPr algn="just"/>
            <a:r>
              <a:rPr lang="es-CL" sz="1600" b="1" dirty="0">
                <a:solidFill>
                  <a:schemeClr val="bg1"/>
                </a:solidFill>
              </a:rPr>
              <a:t>¿Para qué hacemos la Planificación de un Proyecto?</a:t>
            </a:r>
          </a:p>
          <a:p>
            <a:pPr algn="just"/>
            <a:endParaRPr lang="es-CL" altLang="es-CL" sz="1600" b="1" dirty="0">
              <a:solidFill>
                <a:schemeClr val="bg1"/>
              </a:solidFill>
            </a:endParaRPr>
          </a:p>
          <a:p>
            <a:pPr>
              <a:lnSpc>
                <a:spcPct val="150000"/>
              </a:lnSpc>
            </a:pPr>
            <a:r>
              <a:rPr lang="es-ES_tradnl" altLang="es-CL" sz="1600" dirty="0">
                <a:solidFill>
                  <a:schemeClr val="bg1"/>
                </a:solidFill>
              </a:rPr>
              <a:t>Si no tenemos tiempo para pensar, ¿tenemos tiempo para rehacer las cosas una y otra vez?</a:t>
            </a:r>
          </a:p>
          <a:p>
            <a:pPr marL="742950" lvl="1" indent="-285750">
              <a:lnSpc>
                <a:spcPct val="150000"/>
              </a:lnSpc>
              <a:buFont typeface="Arial" panose="020B0604020202020204" pitchFamily="34" charset="0"/>
              <a:buChar char="•"/>
            </a:pPr>
            <a:r>
              <a:rPr lang="es-ES_tradnl" altLang="es-CL" sz="1600" dirty="0">
                <a:solidFill>
                  <a:schemeClr val="bg1"/>
                </a:solidFill>
              </a:rPr>
              <a:t>Planificar significa </a:t>
            </a:r>
            <a:r>
              <a:rPr lang="es-ES_tradnl" altLang="es-CL" sz="1600" b="1" u="sng" dirty="0">
                <a:solidFill>
                  <a:schemeClr val="bg1"/>
                </a:solidFill>
              </a:rPr>
              <a:t>pensar</a:t>
            </a:r>
            <a:r>
              <a:rPr lang="es-ES_tradnl" altLang="es-CL" sz="1600" dirty="0">
                <a:solidFill>
                  <a:schemeClr val="bg1"/>
                </a:solidFill>
              </a:rPr>
              <a:t> el viaje antes de hacerlo, en un esfuerzo por apartarse de problemas potenciales.</a:t>
            </a:r>
          </a:p>
          <a:p>
            <a:pPr marL="742950" lvl="1" indent="-285750">
              <a:lnSpc>
                <a:spcPct val="150000"/>
              </a:lnSpc>
              <a:buFont typeface="Arial" panose="020B0604020202020204" pitchFamily="34" charset="0"/>
              <a:buChar char="•"/>
            </a:pPr>
            <a:r>
              <a:rPr lang="es-ES_tradnl" altLang="es-CL" sz="1600" dirty="0">
                <a:solidFill>
                  <a:schemeClr val="bg1"/>
                </a:solidFill>
              </a:rPr>
              <a:t>Planificar es un esfuerzo conjunto que une voluntades hacia un objetivo común.</a:t>
            </a:r>
          </a:p>
        </p:txBody>
      </p:sp>
    </p:spTree>
    <p:extLst>
      <p:ext uri="{BB962C8B-B14F-4D97-AF65-F5344CB8AC3E}">
        <p14:creationId xmlns:p14="http://schemas.microsoft.com/office/powerpoint/2010/main" val="9649298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92</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1917700"/>
            <a:ext cx="6972300" cy="4607736"/>
          </a:xfrm>
          <a:prstGeom prst="rect">
            <a:avLst/>
          </a:prstGeom>
          <a:solidFill>
            <a:schemeClr val="tx2"/>
          </a:solidFill>
        </p:spPr>
        <p:txBody>
          <a:bodyPr wrap="square" rtlCol="0">
            <a:spAutoFit/>
          </a:bodyPr>
          <a:lstStyle/>
          <a:p>
            <a:pPr algn="just"/>
            <a:r>
              <a:rPr lang="es-CL" sz="1600" b="1" dirty="0">
                <a:solidFill>
                  <a:schemeClr val="bg1"/>
                </a:solidFill>
              </a:rPr>
              <a:t>¿Cuál es el beneficio de la Planificación de un Proyecto?</a:t>
            </a:r>
          </a:p>
          <a:p>
            <a:pPr algn="just"/>
            <a:endParaRPr lang="es-CL" altLang="es-CL" sz="1600" b="1" dirty="0">
              <a:solidFill>
                <a:schemeClr val="bg1"/>
              </a:solidFill>
            </a:endParaRPr>
          </a:p>
          <a:p>
            <a:pPr marL="400050" indent="-400050">
              <a:lnSpc>
                <a:spcPct val="150000"/>
              </a:lnSpc>
              <a:buFont typeface="+mj-lt"/>
              <a:buAutoNum type="romanLcPeriod"/>
            </a:pPr>
            <a:r>
              <a:rPr lang="es-ES_tradnl" altLang="es-CL" sz="1600" dirty="0">
                <a:solidFill>
                  <a:schemeClr val="bg1"/>
                </a:solidFill>
              </a:rPr>
              <a:t>Permite unificación de criterios, todos caminamos hacia un mismo fin.</a:t>
            </a:r>
          </a:p>
          <a:p>
            <a:pPr marL="400050" indent="-400050">
              <a:lnSpc>
                <a:spcPct val="150000"/>
              </a:lnSpc>
              <a:buFont typeface="+mj-lt"/>
              <a:buAutoNum type="romanLcPeriod"/>
            </a:pPr>
            <a:r>
              <a:rPr lang="es-ES_tradnl" altLang="es-CL" sz="1600" dirty="0">
                <a:solidFill>
                  <a:schemeClr val="bg1"/>
                </a:solidFill>
              </a:rPr>
              <a:t>Identifica la importancia de los resultados, hitos, calidad.</a:t>
            </a:r>
          </a:p>
          <a:p>
            <a:pPr marL="400050" indent="-400050">
              <a:lnSpc>
                <a:spcPct val="150000"/>
              </a:lnSpc>
              <a:buFont typeface="+mj-lt"/>
              <a:buAutoNum type="romanLcPeriod"/>
            </a:pPr>
            <a:r>
              <a:rPr lang="es-ES_tradnl" altLang="es-CL" sz="1600" dirty="0">
                <a:solidFill>
                  <a:schemeClr val="bg1"/>
                </a:solidFill>
              </a:rPr>
              <a:t>Visibiliza la importancia del tiempo.</a:t>
            </a:r>
          </a:p>
          <a:p>
            <a:pPr marL="400050" indent="-400050">
              <a:lnSpc>
                <a:spcPct val="150000"/>
              </a:lnSpc>
              <a:buFont typeface="+mj-lt"/>
              <a:buAutoNum type="romanLcPeriod"/>
            </a:pPr>
            <a:r>
              <a:rPr lang="es-ES_tradnl" altLang="es-CL" sz="1600" dirty="0">
                <a:solidFill>
                  <a:schemeClr val="bg1"/>
                </a:solidFill>
              </a:rPr>
              <a:t>Permite innovar y flexibilizar.</a:t>
            </a:r>
          </a:p>
          <a:p>
            <a:pPr marL="400050" indent="-400050">
              <a:lnSpc>
                <a:spcPct val="150000"/>
              </a:lnSpc>
              <a:buFont typeface="+mj-lt"/>
              <a:buAutoNum type="romanLcPeriod"/>
            </a:pPr>
            <a:r>
              <a:rPr lang="es-ES_tradnl" altLang="es-CL" sz="1600" dirty="0">
                <a:solidFill>
                  <a:schemeClr val="bg1"/>
                </a:solidFill>
              </a:rPr>
              <a:t>Frente a la posible aparición de  problemas:</a:t>
            </a:r>
          </a:p>
          <a:p>
            <a:pPr marL="857250" lvl="1" indent="-400050">
              <a:lnSpc>
                <a:spcPct val="150000"/>
              </a:lnSpc>
              <a:buFont typeface="Arial" panose="020B0604020202020204" pitchFamily="34" charset="0"/>
              <a:buChar char="•"/>
            </a:pPr>
            <a:r>
              <a:rPr lang="es-ES_tradnl" altLang="es-CL" sz="1600" dirty="0">
                <a:solidFill>
                  <a:schemeClr val="bg1"/>
                </a:solidFill>
              </a:rPr>
              <a:t>Permite</a:t>
            </a:r>
          </a:p>
          <a:p>
            <a:pPr marL="1314450" lvl="2" indent="-400050">
              <a:lnSpc>
                <a:spcPct val="150000"/>
              </a:lnSpc>
              <a:buFont typeface="Courier New" panose="02070309020205020404" pitchFamily="49" charset="0"/>
              <a:buChar char="o"/>
            </a:pPr>
            <a:r>
              <a:rPr lang="es-ES_tradnl" altLang="es-CL" sz="1600" dirty="0">
                <a:solidFill>
                  <a:schemeClr val="bg1"/>
                </a:solidFill>
              </a:rPr>
              <a:t>Descubrir</a:t>
            </a:r>
          </a:p>
          <a:p>
            <a:pPr marL="1314450" lvl="2" indent="-400050">
              <a:lnSpc>
                <a:spcPct val="150000"/>
              </a:lnSpc>
              <a:buFont typeface="Courier New" panose="02070309020205020404" pitchFamily="49" charset="0"/>
              <a:buChar char="o"/>
            </a:pPr>
            <a:r>
              <a:rPr lang="es-ES_tradnl" altLang="es-CL" sz="1600" dirty="0">
                <a:solidFill>
                  <a:schemeClr val="bg1"/>
                </a:solidFill>
              </a:rPr>
              <a:t>Evitar</a:t>
            </a:r>
          </a:p>
          <a:p>
            <a:pPr marL="1314450" lvl="2" indent="-400050">
              <a:lnSpc>
                <a:spcPct val="150000"/>
              </a:lnSpc>
              <a:buFont typeface="Courier New" panose="02070309020205020404" pitchFamily="49" charset="0"/>
              <a:buChar char="o"/>
            </a:pPr>
            <a:r>
              <a:rPr lang="es-ES_tradnl" altLang="es-CL" sz="1600" dirty="0">
                <a:solidFill>
                  <a:schemeClr val="bg1"/>
                </a:solidFill>
              </a:rPr>
              <a:t>Gestionar</a:t>
            </a:r>
          </a:p>
          <a:p>
            <a:pPr marL="1314450" lvl="2" indent="-400050">
              <a:lnSpc>
                <a:spcPct val="150000"/>
              </a:lnSpc>
              <a:buFont typeface="Courier New" panose="02070309020205020404" pitchFamily="49" charset="0"/>
              <a:buChar char="o"/>
            </a:pPr>
            <a:r>
              <a:rPr lang="es-ES_tradnl" altLang="es-CL" sz="1600" dirty="0">
                <a:solidFill>
                  <a:schemeClr val="bg1"/>
                </a:solidFill>
              </a:rPr>
              <a:t>Documentar</a:t>
            </a:r>
          </a:p>
          <a:p>
            <a:pPr marL="1314450" lvl="2" indent="-400050">
              <a:lnSpc>
                <a:spcPct val="150000"/>
              </a:lnSpc>
              <a:buFont typeface="Courier New" panose="02070309020205020404" pitchFamily="49" charset="0"/>
              <a:buChar char="o"/>
            </a:pPr>
            <a:r>
              <a:rPr lang="es-ES_tradnl" altLang="es-CL" sz="1600" dirty="0">
                <a:solidFill>
                  <a:schemeClr val="bg1"/>
                </a:solidFill>
              </a:rPr>
              <a:t>Aprender</a:t>
            </a:r>
          </a:p>
        </p:txBody>
      </p:sp>
    </p:spTree>
    <p:extLst>
      <p:ext uri="{BB962C8B-B14F-4D97-AF65-F5344CB8AC3E}">
        <p14:creationId xmlns:p14="http://schemas.microsoft.com/office/powerpoint/2010/main" val="32646112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93</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1917700"/>
            <a:ext cx="6972300" cy="1631216"/>
          </a:xfrm>
          <a:prstGeom prst="rect">
            <a:avLst/>
          </a:prstGeom>
          <a:solidFill>
            <a:schemeClr val="tx2"/>
          </a:solidFill>
        </p:spPr>
        <p:txBody>
          <a:bodyPr wrap="square" rtlCol="0">
            <a:spAutoFit/>
          </a:bodyPr>
          <a:lstStyle/>
          <a:p>
            <a:pPr algn="just"/>
            <a:r>
              <a:rPr lang="es-ES_tradnl" altLang="es-CL" sz="1600" dirty="0">
                <a:solidFill>
                  <a:schemeClr val="bg1"/>
                </a:solidFill>
              </a:rPr>
              <a:t>Una Buena Planificación debe contener Estimaciones:</a:t>
            </a:r>
          </a:p>
          <a:p>
            <a:pPr algn="just"/>
            <a:endParaRPr lang="es-ES_tradnl" altLang="es-CL" sz="1600" dirty="0">
              <a:solidFill>
                <a:schemeClr val="bg1"/>
              </a:solidFill>
            </a:endParaRPr>
          </a:p>
          <a:p>
            <a:pPr algn="just"/>
            <a:r>
              <a:rPr lang="es-ES_tradnl" altLang="es-CL" sz="1600" b="1" dirty="0">
                <a:solidFill>
                  <a:schemeClr val="bg1"/>
                </a:solidFill>
              </a:rPr>
              <a:t>¿Qué es una Estimación?</a:t>
            </a:r>
          </a:p>
          <a:p>
            <a:pPr algn="just"/>
            <a:endParaRPr lang="es-ES_tradnl" altLang="es-CL" sz="1600" dirty="0">
              <a:solidFill>
                <a:schemeClr val="bg1"/>
              </a:solidFill>
            </a:endParaRPr>
          </a:p>
          <a:p>
            <a:pPr algn="just"/>
            <a:r>
              <a:rPr lang="es-ES_tradnl" altLang="es-CL" sz="1600" dirty="0">
                <a:solidFill>
                  <a:schemeClr val="bg1"/>
                </a:solidFill>
              </a:rPr>
              <a:t>La más exacta y honesta apreciación sobre los recursos necesarios para desarrollar los productos de un proyecto.</a:t>
            </a:r>
          </a:p>
        </p:txBody>
      </p:sp>
      <p:sp>
        <p:nvSpPr>
          <p:cNvPr id="8" name="TextBox 7"/>
          <p:cNvSpPr txBox="1"/>
          <p:nvPr/>
        </p:nvSpPr>
        <p:spPr>
          <a:xfrm>
            <a:off x="2565400" y="3733800"/>
            <a:ext cx="6972300" cy="2554545"/>
          </a:xfrm>
          <a:prstGeom prst="rect">
            <a:avLst/>
          </a:prstGeom>
          <a:solidFill>
            <a:schemeClr val="tx2"/>
          </a:solidFill>
        </p:spPr>
        <p:txBody>
          <a:bodyPr wrap="square" rtlCol="0">
            <a:spAutoFit/>
          </a:bodyPr>
          <a:lstStyle/>
          <a:p>
            <a:pPr algn="just"/>
            <a:r>
              <a:rPr lang="es-ES_tradnl" altLang="es-CL" sz="1600" dirty="0">
                <a:solidFill>
                  <a:schemeClr val="bg1"/>
                </a:solidFill>
              </a:rPr>
              <a:t>Las Estimaciones se basan en:</a:t>
            </a:r>
          </a:p>
          <a:p>
            <a:pPr algn="just"/>
            <a:endParaRPr lang="es-ES_tradnl" altLang="es-CL" sz="1600" dirty="0">
              <a:solidFill>
                <a:schemeClr val="bg1"/>
              </a:solidFill>
            </a:endParaRPr>
          </a:p>
          <a:p>
            <a:pPr algn="just"/>
            <a:endParaRPr lang="es-ES_tradnl" altLang="es-CL" sz="1600" b="1" dirty="0">
              <a:solidFill>
                <a:schemeClr val="bg1"/>
              </a:solidFill>
            </a:endParaRPr>
          </a:p>
          <a:p>
            <a:pPr marL="400050" indent="-400050" algn="just">
              <a:buFont typeface="+mj-lt"/>
              <a:buAutoNum type="romanUcPeriod"/>
            </a:pPr>
            <a:r>
              <a:rPr lang="es-ES_tradnl" altLang="es-CL" sz="1600" b="1" dirty="0">
                <a:solidFill>
                  <a:schemeClr val="bg1"/>
                </a:solidFill>
              </a:rPr>
              <a:t>Experiencia: </a:t>
            </a:r>
            <a:r>
              <a:rPr lang="es-ES_tradnl" altLang="es-CL" sz="1600" dirty="0">
                <a:solidFill>
                  <a:schemeClr val="bg1"/>
                </a:solidFill>
              </a:rPr>
              <a:t>Juicio experto, Analogías, Relacionamiento.</a:t>
            </a:r>
            <a:endParaRPr lang="es-ES_tradnl" altLang="es-CL" sz="1600" b="1" dirty="0">
              <a:solidFill>
                <a:schemeClr val="bg1"/>
              </a:solidFill>
            </a:endParaRPr>
          </a:p>
          <a:p>
            <a:pPr marL="400050" indent="-400050" algn="just">
              <a:buFont typeface="+mj-lt"/>
              <a:buAutoNum type="romanUcPeriod"/>
            </a:pPr>
            <a:endParaRPr lang="es-ES_tradnl" altLang="es-CL" sz="1600" b="1" dirty="0">
              <a:solidFill>
                <a:schemeClr val="bg1"/>
              </a:solidFill>
            </a:endParaRPr>
          </a:p>
          <a:p>
            <a:pPr marL="400050" indent="-400050" algn="just">
              <a:buFont typeface="+mj-lt"/>
              <a:buAutoNum type="romanUcPeriod"/>
            </a:pPr>
            <a:r>
              <a:rPr lang="es-ES_tradnl" altLang="es-CL" sz="1600" b="1" dirty="0">
                <a:solidFill>
                  <a:schemeClr val="bg1"/>
                </a:solidFill>
              </a:rPr>
              <a:t>Algoritmos: </a:t>
            </a:r>
            <a:r>
              <a:rPr lang="es-ES_tradnl" altLang="es-CL" sz="1600" dirty="0">
                <a:solidFill>
                  <a:schemeClr val="bg1"/>
                </a:solidFill>
              </a:rPr>
              <a:t>A través de procedimientos similares.</a:t>
            </a:r>
            <a:endParaRPr lang="es-ES_tradnl" altLang="es-CL" sz="1600" b="1" dirty="0">
              <a:solidFill>
                <a:schemeClr val="bg1"/>
              </a:solidFill>
            </a:endParaRPr>
          </a:p>
          <a:p>
            <a:pPr marL="400050" indent="-400050" algn="just">
              <a:buFont typeface="+mj-lt"/>
              <a:buAutoNum type="romanUcPeriod"/>
            </a:pPr>
            <a:endParaRPr lang="es-ES_tradnl" altLang="es-CL" sz="1600" b="1" dirty="0">
              <a:solidFill>
                <a:schemeClr val="bg1"/>
              </a:solidFill>
            </a:endParaRPr>
          </a:p>
          <a:p>
            <a:pPr marL="400050" indent="-400050" algn="just">
              <a:buFont typeface="+mj-lt"/>
              <a:buAutoNum type="romanUcPeriod"/>
            </a:pPr>
            <a:r>
              <a:rPr lang="es-ES_tradnl" altLang="es-CL" sz="1600" b="1" dirty="0">
                <a:solidFill>
                  <a:schemeClr val="bg1"/>
                </a:solidFill>
              </a:rPr>
              <a:t>Recursos disponibles: </a:t>
            </a:r>
            <a:r>
              <a:rPr lang="es-ES_tradnl" altLang="es-CL" sz="1600" dirty="0">
                <a:solidFill>
                  <a:schemeClr val="bg1"/>
                </a:solidFill>
              </a:rPr>
              <a:t>Cuántos recursos se disponen y por cuánto  tiempo.</a:t>
            </a:r>
            <a:endParaRPr lang="es-ES_tradnl" altLang="es-CL" sz="1600" b="1" dirty="0">
              <a:solidFill>
                <a:schemeClr val="bg1"/>
              </a:solidFill>
            </a:endParaRPr>
          </a:p>
          <a:p>
            <a:pPr marL="400050" indent="-400050" algn="just">
              <a:buFont typeface="+mj-lt"/>
              <a:buAutoNum type="romanUcPeriod"/>
            </a:pPr>
            <a:endParaRPr lang="es-ES_tradnl" altLang="es-CL" sz="1600" b="1" dirty="0">
              <a:solidFill>
                <a:schemeClr val="bg1"/>
              </a:solidFill>
            </a:endParaRPr>
          </a:p>
          <a:p>
            <a:pPr marL="400050" indent="-400050" algn="just">
              <a:buFont typeface="+mj-lt"/>
              <a:buAutoNum type="romanUcPeriod"/>
            </a:pPr>
            <a:r>
              <a:rPr lang="es-ES_tradnl" altLang="es-CL" sz="1600" b="1" dirty="0">
                <a:solidFill>
                  <a:schemeClr val="bg1"/>
                </a:solidFill>
              </a:rPr>
              <a:t>Dinámica del mercado: </a:t>
            </a:r>
            <a:r>
              <a:rPr lang="es-ES_tradnl" altLang="es-CL" sz="1600" dirty="0">
                <a:solidFill>
                  <a:schemeClr val="bg1"/>
                </a:solidFill>
              </a:rPr>
              <a:t>De acuerdo a lo que dicta la oferta y la demanda.</a:t>
            </a:r>
          </a:p>
        </p:txBody>
      </p:sp>
    </p:spTree>
    <p:extLst>
      <p:ext uri="{BB962C8B-B14F-4D97-AF65-F5344CB8AC3E}">
        <p14:creationId xmlns:p14="http://schemas.microsoft.com/office/powerpoint/2010/main" val="9252115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94</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1917700"/>
            <a:ext cx="6972300" cy="338554"/>
          </a:xfrm>
          <a:prstGeom prst="rect">
            <a:avLst/>
          </a:prstGeom>
          <a:solidFill>
            <a:schemeClr val="tx2"/>
          </a:solidFill>
        </p:spPr>
        <p:txBody>
          <a:bodyPr wrap="square" rtlCol="0">
            <a:spAutoFit/>
          </a:bodyPr>
          <a:lstStyle/>
          <a:p>
            <a:pPr algn="just"/>
            <a:r>
              <a:rPr lang="es-ES_tradnl" altLang="es-CL" sz="1600" dirty="0">
                <a:solidFill>
                  <a:schemeClr val="bg1"/>
                </a:solidFill>
              </a:rPr>
              <a:t>¿Cuáles son los </a:t>
            </a:r>
            <a:r>
              <a:rPr lang="es-ES_tradnl" altLang="es-CL" sz="1600" dirty="0" err="1">
                <a:solidFill>
                  <a:schemeClr val="bg1"/>
                </a:solidFill>
              </a:rPr>
              <a:t>input´s</a:t>
            </a:r>
            <a:r>
              <a:rPr lang="es-ES_tradnl" altLang="es-CL" sz="1600" dirty="0">
                <a:solidFill>
                  <a:schemeClr val="bg1"/>
                </a:solidFill>
              </a:rPr>
              <a:t> para la Planificación de un proyecto?</a:t>
            </a:r>
          </a:p>
        </p:txBody>
      </p:sp>
      <p:sp>
        <p:nvSpPr>
          <p:cNvPr id="9" name="TextBox 8"/>
          <p:cNvSpPr txBox="1"/>
          <p:nvPr/>
        </p:nvSpPr>
        <p:spPr>
          <a:xfrm>
            <a:off x="2578100" y="2717800"/>
            <a:ext cx="6972300" cy="3046988"/>
          </a:xfrm>
          <a:prstGeom prst="rect">
            <a:avLst/>
          </a:prstGeom>
          <a:solidFill>
            <a:schemeClr val="tx2"/>
          </a:solidFill>
        </p:spPr>
        <p:txBody>
          <a:bodyPr wrap="square" rtlCol="0">
            <a:spAutoFit/>
          </a:bodyPr>
          <a:lstStyle/>
          <a:p>
            <a:pPr marL="285750" indent="-285750" algn="just">
              <a:lnSpc>
                <a:spcPct val="150000"/>
              </a:lnSpc>
              <a:buFont typeface="Arial" panose="020B0604020202020204" pitchFamily="34" charset="0"/>
              <a:buChar char="•"/>
            </a:pPr>
            <a:r>
              <a:rPr lang="es-ES_tradnl" altLang="es-CL" sz="1600" dirty="0">
                <a:solidFill>
                  <a:schemeClr val="bg1"/>
                </a:solidFill>
              </a:rPr>
              <a:t>Listado de actividades a realizar.</a:t>
            </a:r>
          </a:p>
          <a:p>
            <a:pPr marL="285750" indent="-285750" algn="just">
              <a:lnSpc>
                <a:spcPct val="150000"/>
              </a:lnSpc>
              <a:buFont typeface="Arial" panose="020B0604020202020204" pitchFamily="34" charset="0"/>
              <a:buChar char="•"/>
            </a:pPr>
            <a:r>
              <a:rPr lang="es-ES_tradnl" altLang="es-CL" sz="1600" dirty="0">
                <a:solidFill>
                  <a:schemeClr val="bg1"/>
                </a:solidFill>
              </a:rPr>
              <a:t>Descripción de los objetivos a lograr.</a:t>
            </a:r>
          </a:p>
          <a:p>
            <a:pPr marL="285750" indent="-285750" algn="just">
              <a:lnSpc>
                <a:spcPct val="150000"/>
              </a:lnSpc>
              <a:buFont typeface="Arial" panose="020B0604020202020204" pitchFamily="34" charset="0"/>
              <a:buChar char="•"/>
            </a:pPr>
            <a:r>
              <a:rPr lang="es-ES_tradnl" altLang="es-CL" sz="1600" dirty="0">
                <a:solidFill>
                  <a:schemeClr val="bg1"/>
                </a:solidFill>
              </a:rPr>
              <a:t>Dependencias Internas, externas.</a:t>
            </a:r>
          </a:p>
          <a:p>
            <a:pPr marL="285750" indent="-285750" algn="just">
              <a:lnSpc>
                <a:spcPct val="150000"/>
              </a:lnSpc>
              <a:buFont typeface="Arial" panose="020B0604020202020204" pitchFamily="34" charset="0"/>
              <a:buChar char="•"/>
            </a:pPr>
            <a:r>
              <a:rPr lang="es-ES_tradnl" altLang="es-CL" sz="1600" dirty="0">
                <a:solidFill>
                  <a:schemeClr val="bg1"/>
                </a:solidFill>
              </a:rPr>
              <a:t>Obligaciones Contractuales, Políticas, Sociales.</a:t>
            </a:r>
          </a:p>
          <a:p>
            <a:pPr marL="285750" indent="-285750" algn="just">
              <a:lnSpc>
                <a:spcPct val="150000"/>
              </a:lnSpc>
              <a:buFont typeface="Arial" panose="020B0604020202020204" pitchFamily="34" charset="0"/>
              <a:buChar char="•"/>
            </a:pPr>
            <a:r>
              <a:rPr lang="es-ES_tradnl" altLang="es-CL" sz="1600" dirty="0">
                <a:solidFill>
                  <a:schemeClr val="bg1"/>
                </a:solidFill>
              </a:rPr>
              <a:t>Restricciones y Normativas legislativas.</a:t>
            </a:r>
          </a:p>
          <a:p>
            <a:pPr marL="285750" indent="-285750" algn="just">
              <a:lnSpc>
                <a:spcPct val="150000"/>
              </a:lnSpc>
              <a:buFont typeface="Arial" panose="020B0604020202020204" pitchFamily="34" charset="0"/>
              <a:buChar char="•"/>
            </a:pPr>
            <a:r>
              <a:rPr lang="es-ES_tradnl" altLang="es-CL" sz="1600" dirty="0">
                <a:solidFill>
                  <a:schemeClr val="bg1"/>
                </a:solidFill>
              </a:rPr>
              <a:t>Supuestos.</a:t>
            </a:r>
          </a:p>
          <a:p>
            <a:pPr marL="285750" indent="-285750" algn="just">
              <a:lnSpc>
                <a:spcPct val="150000"/>
              </a:lnSpc>
              <a:buFont typeface="Arial" panose="020B0604020202020204" pitchFamily="34" charset="0"/>
              <a:buChar char="•"/>
            </a:pPr>
            <a:r>
              <a:rPr lang="es-ES_tradnl" altLang="es-CL" sz="1600" dirty="0">
                <a:solidFill>
                  <a:schemeClr val="bg1"/>
                </a:solidFill>
              </a:rPr>
              <a:t>Proveedores (Estratégicos, Tácticos y operacionales).</a:t>
            </a:r>
          </a:p>
          <a:p>
            <a:pPr marL="285750" indent="-285750" algn="just">
              <a:lnSpc>
                <a:spcPct val="150000"/>
              </a:lnSpc>
              <a:buFont typeface="Arial" panose="020B0604020202020204" pitchFamily="34" charset="0"/>
              <a:buChar char="•"/>
            </a:pPr>
            <a:r>
              <a:rPr lang="es-ES_tradnl" altLang="es-CL" sz="1600" dirty="0">
                <a:solidFill>
                  <a:schemeClr val="bg1"/>
                </a:solidFill>
              </a:rPr>
              <a:t>Etc.</a:t>
            </a:r>
          </a:p>
        </p:txBody>
      </p:sp>
    </p:spTree>
    <p:extLst>
      <p:ext uri="{BB962C8B-B14F-4D97-AF65-F5344CB8AC3E}">
        <p14:creationId xmlns:p14="http://schemas.microsoft.com/office/powerpoint/2010/main" val="38578942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95</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1917701"/>
            <a:ext cx="5511800" cy="338554"/>
          </a:xfrm>
          <a:prstGeom prst="rect">
            <a:avLst/>
          </a:prstGeom>
          <a:solidFill>
            <a:schemeClr val="tx2"/>
          </a:solidFill>
        </p:spPr>
        <p:txBody>
          <a:bodyPr wrap="square" rtlCol="0">
            <a:spAutoFit/>
          </a:bodyPr>
          <a:lstStyle/>
          <a:p>
            <a:pPr algn="just"/>
            <a:r>
              <a:rPr lang="es-ES_tradnl" altLang="es-CL" sz="1600" dirty="0">
                <a:solidFill>
                  <a:schemeClr val="bg1"/>
                </a:solidFill>
              </a:rPr>
              <a:t>¿Qué es una Tarea?     Describe aquello que se debe realizar</a:t>
            </a:r>
          </a:p>
        </p:txBody>
      </p:sp>
      <p:sp>
        <p:nvSpPr>
          <p:cNvPr id="10" name="TextBox 9"/>
          <p:cNvSpPr txBox="1"/>
          <p:nvPr/>
        </p:nvSpPr>
        <p:spPr>
          <a:xfrm>
            <a:off x="3517900" y="2911734"/>
            <a:ext cx="5778501" cy="784189"/>
          </a:xfrm>
          <a:prstGeom prst="rect">
            <a:avLst/>
          </a:prstGeom>
          <a:solidFill>
            <a:schemeClr val="tx2"/>
          </a:solidFill>
        </p:spPr>
        <p:txBody>
          <a:bodyPr wrap="square" rtlCol="0">
            <a:spAutoFit/>
          </a:bodyPr>
          <a:lstStyle/>
          <a:p>
            <a:pPr algn="just">
              <a:lnSpc>
                <a:spcPct val="150000"/>
              </a:lnSpc>
            </a:pPr>
            <a:r>
              <a:rPr lang="es-ES_tradnl" altLang="es-CL" sz="1600" b="1" dirty="0">
                <a:solidFill>
                  <a:schemeClr val="bg1"/>
                </a:solidFill>
              </a:rPr>
              <a:t>Entradas: </a:t>
            </a:r>
            <a:r>
              <a:rPr lang="es-ES_tradnl" altLang="es-CL" sz="1600" dirty="0">
                <a:solidFill>
                  <a:schemeClr val="bg1"/>
                </a:solidFill>
              </a:rPr>
              <a:t>¿Qué necesito para realizar esta tarea?, ¿Qué tarea(s) debe(n) haberse hecho antes de ésta?</a:t>
            </a:r>
          </a:p>
        </p:txBody>
      </p:sp>
      <p:sp>
        <p:nvSpPr>
          <p:cNvPr id="11" name="TextBox 10"/>
          <p:cNvSpPr txBox="1"/>
          <p:nvPr/>
        </p:nvSpPr>
        <p:spPr>
          <a:xfrm>
            <a:off x="2578100" y="4533732"/>
            <a:ext cx="6248401" cy="784189"/>
          </a:xfrm>
          <a:prstGeom prst="rect">
            <a:avLst/>
          </a:prstGeom>
          <a:solidFill>
            <a:schemeClr val="tx2"/>
          </a:solidFill>
        </p:spPr>
        <p:txBody>
          <a:bodyPr wrap="square" rtlCol="0">
            <a:spAutoFit/>
          </a:bodyPr>
          <a:lstStyle/>
          <a:p>
            <a:pPr algn="just">
              <a:lnSpc>
                <a:spcPct val="150000"/>
              </a:lnSpc>
            </a:pPr>
            <a:r>
              <a:rPr lang="es-ES_tradnl" altLang="es-CL" sz="1600" b="1" dirty="0">
                <a:solidFill>
                  <a:schemeClr val="bg1"/>
                </a:solidFill>
              </a:rPr>
              <a:t>Entregas: </a:t>
            </a:r>
            <a:r>
              <a:rPr lang="es-ES_tradnl" altLang="es-CL" sz="1600" dirty="0">
                <a:solidFill>
                  <a:schemeClr val="bg1"/>
                </a:solidFill>
              </a:rPr>
              <a:t>¿Cuáles son los entregables de la tarea?, ¿Cuál es la actividad a continuación de ésta?</a:t>
            </a:r>
          </a:p>
        </p:txBody>
      </p:sp>
      <p:sp>
        <p:nvSpPr>
          <p:cNvPr id="3" name="Right Arrow 2"/>
          <p:cNvSpPr/>
          <p:nvPr/>
        </p:nvSpPr>
        <p:spPr>
          <a:xfrm>
            <a:off x="2940050" y="2937047"/>
            <a:ext cx="571499" cy="83836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Right Arrow 11"/>
          <p:cNvSpPr/>
          <p:nvPr/>
        </p:nvSpPr>
        <p:spPr>
          <a:xfrm>
            <a:off x="8826501" y="4486362"/>
            <a:ext cx="571499" cy="83836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21402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083374" y="6492875"/>
            <a:ext cx="7619999" cy="365125"/>
          </a:xfrm>
        </p:spPr>
        <p:txBody>
          <a:bodyPr/>
          <a:lstStyle/>
          <a:p>
            <a:pPr>
              <a:defRPr/>
            </a:pPr>
            <a:fld id="{40E21FD1-4E99-49B7-81AC-64D4F292A000}" type="slidenum">
              <a:rPr lang="es-ES" altLang="es-CL" smtClean="0"/>
              <a:pPr>
                <a:defRPr/>
              </a:pPr>
              <a:t>96</a:t>
            </a:fld>
            <a:endParaRPr lang="es-ES" altLang="es-CL"/>
          </a:p>
        </p:txBody>
      </p:sp>
      <p:sp>
        <p:nvSpPr>
          <p:cNvPr id="6" name="TextBox 5"/>
          <p:cNvSpPr txBox="1"/>
          <p:nvPr/>
        </p:nvSpPr>
        <p:spPr>
          <a:xfrm>
            <a:off x="1837446" y="509964"/>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682132" y="1268917"/>
            <a:ext cx="6870700" cy="861774"/>
          </a:xfrm>
          <a:prstGeom prst="rect">
            <a:avLst/>
          </a:prstGeom>
          <a:solidFill>
            <a:schemeClr val="tx2"/>
          </a:solidFill>
        </p:spPr>
        <p:txBody>
          <a:bodyPr wrap="square" rtlCol="0">
            <a:spAutoFit/>
          </a:bodyPr>
          <a:lstStyle/>
          <a:p>
            <a:pPr algn="just"/>
            <a:r>
              <a:rPr lang="es-ES_tradnl" altLang="es-CL" sz="1600" b="1" dirty="0">
                <a:solidFill>
                  <a:schemeClr val="bg1"/>
                </a:solidFill>
              </a:rPr>
              <a:t>¿Cuáles son los criterios de Aceptación de la tarea?</a:t>
            </a:r>
          </a:p>
          <a:p>
            <a:pPr algn="just"/>
            <a:endParaRPr lang="es-ES_tradnl" altLang="es-CL" sz="1600" dirty="0">
              <a:solidFill>
                <a:schemeClr val="bg1"/>
              </a:solidFill>
            </a:endParaRPr>
          </a:p>
          <a:p>
            <a:pPr algn="just"/>
            <a:r>
              <a:rPr lang="es-CL" sz="1600" dirty="0">
                <a:solidFill>
                  <a:schemeClr val="bg1"/>
                </a:solidFill>
              </a:rPr>
              <a:t>		Calidad en la entrega y en tiempo comprometido.</a:t>
            </a:r>
            <a:endParaRPr lang="es-ES_tradnl" altLang="es-CL" sz="1600" dirty="0">
              <a:solidFill>
                <a:schemeClr val="bg1"/>
              </a:solidFill>
            </a:endParaRPr>
          </a:p>
        </p:txBody>
      </p:sp>
      <p:sp>
        <p:nvSpPr>
          <p:cNvPr id="13" name="TextBox 12"/>
          <p:cNvSpPr txBox="1"/>
          <p:nvPr/>
        </p:nvSpPr>
        <p:spPr>
          <a:xfrm>
            <a:off x="2694832" y="2361118"/>
            <a:ext cx="6870700" cy="1471172"/>
          </a:xfrm>
          <a:prstGeom prst="rect">
            <a:avLst/>
          </a:prstGeom>
          <a:solidFill>
            <a:schemeClr val="tx2"/>
          </a:solidFill>
        </p:spPr>
        <p:txBody>
          <a:bodyPr wrap="square" rtlCol="0">
            <a:spAutoFit/>
          </a:bodyPr>
          <a:lstStyle/>
          <a:p>
            <a:pPr algn="just"/>
            <a:r>
              <a:rPr lang="es-ES_tradnl" altLang="es-CL" sz="1600" b="1" dirty="0">
                <a:solidFill>
                  <a:schemeClr val="bg1"/>
                </a:solidFill>
              </a:rPr>
              <a:t>¿Qué son las Restricciones en las tareas?</a:t>
            </a:r>
          </a:p>
          <a:p>
            <a:pPr algn="just"/>
            <a:endParaRPr lang="es-ES_tradnl" altLang="es-CL" sz="1600" dirty="0">
              <a:solidFill>
                <a:schemeClr val="bg1"/>
              </a:solidFill>
            </a:endParaRPr>
          </a:p>
          <a:p>
            <a:pPr lvl="1" eaLnBrk="1" hangingPunct="1">
              <a:lnSpc>
                <a:spcPct val="90000"/>
              </a:lnSpc>
            </a:pPr>
            <a:r>
              <a:rPr lang="es-CL" altLang="es-CL" sz="1600" dirty="0">
                <a:solidFill>
                  <a:schemeClr val="bg1"/>
                </a:solidFill>
              </a:rPr>
              <a:t>	</a:t>
            </a:r>
            <a:r>
              <a:rPr lang="es-ES_tradnl" altLang="es-CL" sz="1600" dirty="0">
                <a:solidFill>
                  <a:schemeClr val="bg1"/>
                </a:solidFill>
              </a:rPr>
              <a:t>Son los factores que limitan las opciones del equipo de</a:t>
            </a:r>
          </a:p>
          <a:p>
            <a:pPr lvl="1" eaLnBrk="1" hangingPunct="1">
              <a:lnSpc>
                <a:spcPct val="90000"/>
              </a:lnSpc>
            </a:pPr>
            <a:r>
              <a:rPr lang="es-ES_tradnl" altLang="es-CL" sz="1600" dirty="0">
                <a:solidFill>
                  <a:schemeClr val="bg1"/>
                </a:solidFill>
              </a:rPr>
              <a:t>	desarrollo. Son impuestas por el cliente o la dirección de</a:t>
            </a:r>
          </a:p>
          <a:p>
            <a:pPr lvl="1" eaLnBrk="1" hangingPunct="1">
              <a:lnSpc>
                <a:spcPct val="90000"/>
              </a:lnSpc>
            </a:pPr>
            <a:r>
              <a:rPr lang="es-ES_tradnl" altLang="es-CL" sz="1600" dirty="0">
                <a:solidFill>
                  <a:schemeClr val="bg1"/>
                </a:solidFill>
              </a:rPr>
              <a:t>	la empresa. La disponibilidad de $$ y del tiempo que el personal</a:t>
            </a:r>
          </a:p>
          <a:p>
            <a:pPr lvl="1" eaLnBrk="1" hangingPunct="1">
              <a:lnSpc>
                <a:spcPct val="90000"/>
              </a:lnSpc>
            </a:pPr>
            <a:r>
              <a:rPr lang="es-ES_tradnl" altLang="es-CL" sz="1600" dirty="0">
                <a:solidFill>
                  <a:schemeClr val="bg1"/>
                </a:solidFill>
              </a:rPr>
              <a:t>	interno asignará al proyecto.</a:t>
            </a:r>
          </a:p>
        </p:txBody>
      </p:sp>
      <p:sp>
        <p:nvSpPr>
          <p:cNvPr id="14" name="TextBox 13"/>
          <p:cNvSpPr txBox="1"/>
          <p:nvPr/>
        </p:nvSpPr>
        <p:spPr>
          <a:xfrm>
            <a:off x="2707532" y="4099644"/>
            <a:ext cx="6870700" cy="1692771"/>
          </a:xfrm>
          <a:prstGeom prst="rect">
            <a:avLst/>
          </a:prstGeom>
          <a:solidFill>
            <a:schemeClr val="tx2"/>
          </a:solidFill>
        </p:spPr>
        <p:txBody>
          <a:bodyPr wrap="square" rtlCol="0">
            <a:spAutoFit/>
          </a:bodyPr>
          <a:lstStyle/>
          <a:p>
            <a:pPr algn="just"/>
            <a:r>
              <a:rPr lang="es-ES_tradnl" altLang="es-CL" sz="1600" b="1" dirty="0">
                <a:solidFill>
                  <a:schemeClr val="bg1"/>
                </a:solidFill>
              </a:rPr>
              <a:t>¿Qué son los Supuestos en las tareas?</a:t>
            </a:r>
          </a:p>
          <a:p>
            <a:pPr algn="just"/>
            <a:endParaRPr lang="es-ES_tradnl" altLang="es-CL" sz="1600" dirty="0">
              <a:solidFill>
                <a:schemeClr val="bg1"/>
              </a:solidFill>
            </a:endParaRPr>
          </a:p>
          <a:p>
            <a:pPr lvl="1" eaLnBrk="1" hangingPunct="1">
              <a:lnSpc>
                <a:spcPct val="90000"/>
              </a:lnSpc>
            </a:pPr>
            <a:r>
              <a:rPr lang="es-CL" altLang="es-CL" sz="1600" dirty="0">
                <a:solidFill>
                  <a:schemeClr val="bg1"/>
                </a:solidFill>
              </a:rPr>
              <a:t>	</a:t>
            </a:r>
            <a:r>
              <a:rPr lang="es-ES_tradnl" altLang="es-CL" sz="1600" dirty="0">
                <a:solidFill>
                  <a:schemeClr val="bg1"/>
                </a:solidFill>
              </a:rPr>
              <a:t>Factores que se consideran verdaderos durante la planificación.</a:t>
            </a:r>
          </a:p>
          <a:p>
            <a:pPr lvl="1" eaLnBrk="1" hangingPunct="1">
              <a:lnSpc>
                <a:spcPct val="90000"/>
              </a:lnSpc>
            </a:pPr>
            <a:r>
              <a:rPr lang="es-ES_tradnl" altLang="es-CL" sz="1600" dirty="0">
                <a:solidFill>
                  <a:schemeClr val="bg1"/>
                </a:solidFill>
              </a:rPr>
              <a:t>	Tienen un grado de riesgo y no cumplirse durante el desarrollo.</a:t>
            </a:r>
          </a:p>
          <a:p>
            <a:pPr lvl="1" eaLnBrk="1" hangingPunct="1">
              <a:lnSpc>
                <a:spcPct val="90000"/>
              </a:lnSpc>
            </a:pPr>
            <a:r>
              <a:rPr lang="es-ES_tradnl" altLang="es-CL" sz="1600" dirty="0">
                <a:solidFill>
                  <a:schemeClr val="bg1"/>
                </a:solidFill>
              </a:rPr>
              <a:t>	Están directamente relacionados con los riesgos del proyecto.</a:t>
            </a:r>
          </a:p>
          <a:p>
            <a:pPr lvl="1" eaLnBrk="1" hangingPunct="1">
              <a:lnSpc>
                <a:spcPct val="90000"/>
              </a:lnSpc>
            </a:pPr>
            <a:endParaRPr lang="es-ES_tradnl" altLang="es-CL" sz="1600" dirty="0">
              <a:solidFill>
                <a:schemeClr val="bg1"/>
              </a:solidFill>
            </a:endParaRPr>
          </a:p>
          <a:p>
            <a:pPr lvl="2" eaLnBrk="1" hangingPunct="1">
              <a:lnSpc>
                <a:spcPct val="90000"/>
              </a:lnSpc>
            </a:pPr>
            <a:r>
              <a:rPr lang="es-ES_tradnl" altLang="es-CL" sz="1600" dirty="0">
                <a:solidFill>
                  <a:schemeClr val="bg1"/>
                </a:solidFill>
              </a:rPr>
              <a:t>Ejemplo: Se dispondrá de un </a:t>
            </a:r>
            <a:r>
              <a:rPr lang="es-ES_tradnl" altLang="es-CL" sz="1600" dirty="0" err="1">
                <a:solidFill>
                  <a:schemeClr val="bg1"/>
                </a:solidFill>
              </a:rPr>
              <a:t>DataCenter</a:t>
            </a:r>
            <a:r>
              <a:rPr lang="es-ES_tradnl" altLang="es-CL" sz="1600" dirty="0">
                <a:solidFill>
                  <a:schemeClr val="bg1"/>
                </a:solidFill>
              </a:rPr>
              <a:t>  de Contingencia. </a:t>
            </a:r>
          </a:p>
        </p:txBody>
      </p:sp>
    </p:spTree>
    <p:extLst>
      <p:ext uri="{BB962C8B-B14F-4D97-AF65-F5344CB8AC3E}">
        <p14:creationId xmlns:p14="http://schemas.microsoft.com/office/powerpoint/2010/main" val="1834710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97</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2373987"/>
            <a:ext cx="6870700" cy="1323439"/>
          </a:xfrm>
          <a:prstGeom prst="rect">
            <a:avLst/>
          </a:prstGeom>
          <a:solidFill>
            <a:schemeClr val="tx2"/>
          </a:solidFill>
        </p:spPr>
        <p:txBody>
          <a:bodyPr wrap="square" rtlCol="0">
            <a:spAutoFit/>
          </a:bodyPr>
          <a:lstStyle/>
          <a:p>
            <a:pPr algn="just"/>
            <a:r>
              <a:rPr lang="es-ES_tradnl" altLang="es-CL" sz="1600" dirty="0">
                <a:solidFill>
                  <a:schemeClr val="bg1"/>
                </a:solidFill>
              </a:rPr>
              <a:t>Una Tarea debe tener:</a:t>
            </a:r>
          </a:p>
          <a:p>
            <a:pPr algn="just"/>
            <a:endParaRPr lang="es-ES_tradnl" altLang="es-CL" sz="1600" dirty="0">
              <a:solidFill>
                <a:schemeClr val="bg1"/>
              </a:solidFill>
            </a:endParaRPr>
          </a:p>
          <a:p>
            <a:pPr marL="857250" lvl="1" indent="-400050" algn="just">
              <a:buFont typeface="+mj-lt"/>
              <a:buAutoNum type="romanLcPeriod"/>
            </a:pPr>
            <a:r>
              <a:rPr lang="es-ES_tradnl" altLang="es-CL" sz="1600" dirty="0">
                <a:solidFill>
                  <a:schemeClr val="bg1"/>
                </a:solidFill>
              </a:rPr>
              <a:t>Los pasos necesarios para poder terminarla satisfactoriamente.</a:t>
            </a:r>
          </a:p>
          <a:p>
            <a:pPr marL="857250" lvl="1" indent="-400050" algn="just">
              <a:buFont typeface="+mj-lt"/>
              <a:buAutoNum type="romanLcPeriod"/>
            </a:pPr>
            <a:r>
              <a:rPr lang="es-ES_tradnl" altLang="es-CL" sz="1600" dirty="0">
                <a:solidFill>
                  <a:schemeClr val="bg1"/>
                </a:solidFill>
              </a:rPr>
              <a:t>Los tiempos asociados a cada uno de los pasos y Recurso internos y/o externos requeridos.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363" y="5445641"/>
            <a:ext cx="1374775" cy="101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349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98</a:t>
            </a:fld>
            <a:endParaRPr lang="es-ES" altLang="es-CL"/>
          </a:p>
        </p:txBody>
      </p:sp>
      <p:sp>
        <p:nvSpPr>
          <p:cNvPr id="6" name="TextBox 5"/>
          <p:cNvSpPr txBox="1"/>
          <p:nvPr/>
        </p:nvSpPr>
        <p:spPr>
          <a:xfrm>
            <a:off x="2032000" y="1045101"/>
            <a:ext cx="7086600" cy="584775"/>
          </a:xfrm>
          <a:prstGeom prst="rect">
            <a:avLst/>
          </a:prstGeom>
          <a:noFill/>
        </p:spPr>
        <p:txBody>
          <a:bodyPr wrap="square" rtlCol="0">
            <a:spAutoFit/>
          </a:bodyPr>
          <a:lstStyle/>
          <a:p>
            <a:pPr marL="571500" indent="-571500" algn="just">
              <a:buFont typeface="+mj-lt"/>
              <a:buAutoNum type="romanUcPeriod" startAt="3"/>
            </a:pPr>
            <a:r>
              <a:rPr lang="es-CL" sz="3200" dirty="0"/>
              <a:t>Planificación de un Proyecto</a:t>
            </a:r>
          </a:p>
        </p:txBody>
      </p:sp>
      <p:sp>
        <p:nvSpPr>
          <p:cNvPr id="7" name="TextBox 6"/>
          <p:cNvSpPr txBox="1"/>
          <p:nvPr/>
        </p:nvSpPr>
        <p:spPr>
          <a:xfrm>
            <a:off x="2565400" y="2622470"/>
            <a:ext cx="6870700" cy="3416320"/>
          </a:xfrm>
          <a:prstGeom prst="rect">
            <a:avLst/>
          </a:prstGeom>
          <a:solidFill>
            <a:schemeClr val="tx2"/>
          </a:solidFill>
        </p:spPr>
        <p:txBody>
          <a:bodyPr wrap="square" rtlCol="0">
            <a:spAutoFit/>
          </a:bodyPr>
          <a:lstStyle/>
          <a:p>
            <a:pPr algn="just" eaLnBrk="1" hangingPunct="1">
              <a:lnSpc>
                <a:spcPct val="90000"/>
              </a:lnSpc>
            </a:pPr>
            <a:r>
              <a:rPr lang="es-ES_tradnl" altLang="es-CL" sz="1600" dirty="0">
                <a:solidFill>
                  <a:schemeClr val="bg1"/>
                </a:solidFill>
              </a:rPr>
              <a:t>Se requiere disponer </a:t>
            </a:r>
            <a:r>
              <a:rPr lang="es-ES_tradnl" altLang="es-CL" sz="1600" u="sng" dirty="0">
                <a:solidFill>
                  <a:schemeClr val="bg1"/>
                </a:solidFill>
              </a:rPr>
              <a:t>antes</a:t>
            </a:r>
            <a:r>
              <a:rPr lang="es-ES_tradnl" altLang="es-CL" sz="1600" dirty="0">
                <a:solidFill>
                  <a:schemeClr val="bg1"/>
                </a:solidFill>
              </a:rPr>
              <a:t> de un entregable (producto, acuerdo, servicio, aprobación, etc.), ya que es punto de partida en la tarea siguiente.</a:t>
            </a:r>
          </a:p>
          <a:p>
            <a:pPr algn="just" eaLnBrk="1" hangingPunct="1">
              <a:lnSpc>
                <a:spcPct val="90000"/>
              </a:lnSpc>
            </a:pPr>
            <a:endParaRPr lang="es-ES_tradnl" altLang="es-CL" sz="1600" dirty="0">
              <a:solidFill>
                <a:schemeClr val="bg1"/>
              </a:solidFill>
            </a:endParaRPr>
          </a:p>
          <a:p>
            <a:pPr algn="just" eaLnBrk="1" hangingPunct="1">
              <a:lnSpc>
                <a:spcPct val="90000"/>
              </a:lnSpc>
              <a:buFont typeface="Wingdings" pitchFamily="2" charset="2"/>
              <a:buNone/>
            </a:pPr>
            <a:r>
              <a:rPr lang="es-ES_tradnl" altLang="es-CL" sz="1600" dirty="0">
                <a:solidFill>
                  <a:schemeClr val="bg1"/>
                </a:solidFill>
              </a:rPr>
              <a:t>“Prueba del programa XYZ”, debe ser precedida de “Codificación del programa XYZ”</a:t>
            </a:r>
          </a:p>
          <a:p>
            <a:pPr algn="just" eaLnBrk="1" hangingPunct="1">
              <a:lnSpc>
                <a:spcPct val="90000"/>
              </a:lnSpc>
            </a:pPr>
            <a:endParaRPr lang="es-ES_tradnl" altLang="es-CL" sz="1600" dirty="0">
              <a:solidFill>
                <a:schemeClr val="bg1"/>
              </a:solidFill>
            </a:endParaRPr>
          </a:p>
          <a:p>
            <a:pPr algn="just" eaLnBrk="1" hangingPunct="1">
              <a:lnSpc>
                <a:spcPct val="90000"/>
              </a:lnSpc>
            </a:pPr>
            <a:r>
              <a:rPr lang="es-ES_tradnl" altLang="es-CL" sz="1600" dirty="0">
                <a:solidFill>
                  <a:schemeClr val="bg1"/>
                </a:solidFill>
              </a:rPr>
              <a:t>En otros casos, las Dependencias las define el equipo del proyecto. </a:t>
            </a:r>
          </a:p>
          <a:p>
            <a:pPr algn="just" eaLnBrk="1" hangingPunct="1">
              <a:lnSpc>
                <a:spcPct val="90000"/>
              </a:lnSpc>
            </a:pPr>
            <a:endParaRPr lang="es-ES_tradnl" altLang="es-CL" sz="1600" dirty="0">
              <a:solidFill>
                <a:schemeClr val="bg1"/>
              </a:solidFill>
            </a:endParaRPr>
          </a:p>
          <a:p>
            <a:pPr algn="just" eaLnBrk="1" hangingPunct="1">
              <a:lnSpc>
                <a:spcPct val="90000"/>
              </a:lnSpc>
            </a:pPr>
            <a:r>
              <a:rPr lang="es-ES_tradnl" altLang="es-CL" sz="1600" dirty="0">
                <a:solidFill>
                  <a:schemeClr val="bg1"/>
                </a:solidFill>
              </a:rPr>
              <a:t>Por ejemplo, se toma una decisión control y monitoreo nueva,  porque se prefiere otra secuencia específica pues será más fácil de controlar y monitorear un flujo de información.</a:t>
            </a:r>
          </a:p>
          <a:p>
            <a:pPr algn="just" eaLnBrk="1" hangingPunct="1">
              <a:lnSpc>
                <a:spcPct val="90000"/>
              </a:lnSpc>
            </a:pPr>
            <a:endParaRPr lang="es-ES_tradnl" altLang="es-CL" sz="1600" dirty="0">
              <a:solidFill>
                <a:schemeClr val="bg1"/>
              </a:solidFill>
            </a:endParaRPr>
          </a:p>
          <a:p>
            <a:pPr algn="just" eaLnBrk="1" hangingPunct="1">
              <a:lnSpc>
                <a:spcPct val="90000"/>
              </a:lnSpc>
            </a:pPr>
            <a:r>
              <a:rPr lang="es-ES_tradnl" altLang="es-CL" sz="1600" dirty="0">
                <a:solidFill>
                  <a:schemeClr val="bg1"/>
                </a:solidFill>
              </a:rPr>
              <a:t>También existen dependencias externas, que están asociadas a interdependencia con otros proyectos, o con la llegada de equipamiento desde el extranjero, y sobre la cual no tenemos influencia.</a:t>
            </a:r>
          </a:p>
        </p:txBody>
      </p:sp>
      <p:sp>
        <p:nvSpPr>
          <p:cNvPr id="8" name="TextBox 7"/>
          <p:cNvSpPr txBox="1"/>
          <p:nvPr/>
        </p:nvSpPr>
        <p:spPr>
          <a:xfrm>
            <a:off x="2565400" y="1917700"/>
            <a:ext cx="5511800" cy="338554"/>
          </a:xfrm>
          <a:prstGeom prst="rect">
            <a:avLst/>
          </a:prstGeom>
          <a:solidFill>
            <a:schemeClr val="tx2"/>
          </a:solidFill>
        </p:spPr>
        <p:txBody>
          <a:bodyPr wrap="square" rtlCol="0">
            <a:spAutoFit/>
          </a:bodyPr>
          <a:lstStyle/>
          <a:p>
            <a:pPr algn="just"/>
            <a:r>
              <a:rPr lang="es-ES_tradnl" altLang="es-CL" sz="1600" dirty="0">
                <a:solidFill>
                  <a:schemeClr val="bg1"/>
                </a:solidFill>
              </a:rPr>
              <a:t>¿Qué significa la Dependencias de las Tareas?</a:t>
            </a:r>
          </a:p>
        </p:txBody>
      </p:sp>
    </p:spTree>
    <p:extLst>
      <p:ext uri="{BB962C8B-B14F-4D97-AF65-F5344CB8AC3E}">
        <p14:creationId xmlns:p14="http://schemas.microsoft.com/office/powerpoint/2010/main" val="28312579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TM04033919[[fn=Circuito]]</Template>
  <TotalTime>53</TotalTime>
  <Words>6647</Words>
  <Application>Microsoft Office PowerPoint</Application>
  <PresentationFormat>Panorámica</PresentationFormat>
  <Paragraphs>699</Paragraphs>
  <Slides>98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98</vt:i4>
      </vt:variant>
    </vt:vector>
  </HeadingPairs>
  <TitlesOfParts>
    <vt:vector size="104" baseType="lpstr">
      <vt:lpstr>Aptos</vt:lpstr>
      <vt:lpstr>Arial</vt:lpstr>
      <vt:lpstr>Courier New</vt:lpstr>
      <vt:lpstr>Tw Cen MT</vt:lpstr>
      <vt:lpstr>Wingdings</vt:lpstr>
      <vt:lpstr>Circuito</vt:lpstr>
      <vt:lpstr>CLASE I  ADMINISTRACION DE PROYECTOS</vt:lpstr>
      <vt:lpstr>Administración  de Proyectos    Alejandro Quintana castillo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Alejandro Quintana Castillo</dc:creator>
  <cp:lastModifiedBy>Alejandro Quintana Castillo</cp:lastModifiedBy>
  <cp:revision>3</cp:revision>
  <dcterms:created xsi:type="dcterms:W3CDTF">2025-07-08T23:07:58Z</dcterms:created>
  <dcterms:modified xsi:type="dcterms:W3CDTF">2025-07-22T21:26:13Z</dcterms:modified>
</cp:coreProperties>
</file>